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8" r:id="rId3"/>
    <p:sldId id="259" r:id="rId4"/>
    <p:sldId id="257" r:id="rId5"/>
    <p:sldId id="270" r:id="rId6"/>
    <p:sldId id="271" r:id="rId7"/>
    <p:sldId id="272" r:id="rId8"/>
    <p:sldId id="273" r:id="rId9"/>
    <p:sldId id="274" r:id="rId10"/>
    <p:sldId id="276" r:id="rId11"/>
    <p:sldId id="275" r:id="rId12"/>
    <p:sldId id="277" r:id="rId13"/>
    <p:sldId id="278" r:id="rId14"/>
    <p:sldId id="279" r:id="rId15"/>
    <p:sldId id="263" r:id="rId16"/>
    <p:sldId id="264" r:id="rId17"/>
    <p:sldId id="265" r:id="rId18"/>
    <p:sldId id="280" r:id="rId19"/>
    <p:sldId id="281" r:id="rId20"/>
    <p:sldId id="267" r:id="rId21"/>
    <p:sldId id="266" r:id="rId22"/>
    <p:sldId id="282" r:id="rId23"/>
    <p:sldId id="283" r:id="rId24"/>
    <p:sldId id="268" r:id="rId25"/>
    <p:sldId id="284" r:id="rId26"/>
    <p:sldId id="285"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autoAdjust="0"/>
    <p:restoredTop sz="94660"/>
  </p:normalViewPr>
  <p:slideViewPr>
    <p:cSldViewPr snapToGrid="0">
      <p:cViewPr varScale="1">
        <p:scale>
          <a:sx n="69" d="100"/>
          <a:sy n="69" d="100"/>
        </p:scale>
        <p:origin x="86" y="15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3DC1C4-4620-40D4-BE59-DC6F2D75E2F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3E3DD8A-09B1-46CA-84C8-388225B861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BE7EE46-4FD0-45FC-85DE-B9E50D934685}"/>
              </a:ext>
            </a:extLst>
          </p:cNvPr>
          <p:cNvSpPr>
            <a:spLocks noGrp="1"/>
          </p:cNvSpPr>
          <p:nvPr>
            <p:ph type="dt" sz="half" idx="10"/>
          </p:nvPr>
        </p:nvSpPr>
        <p:spPr/>
        <p:txBody>
          <a:bodyPr/>
          <a:lstStyle/>
          <a:p>
            <a:fld id="{5BB975EA-7478-4446-8CF8-89E3F8613123}" type="datetimeFigureOut">
              <a:rPr lang="it-IT" smtClean="0"/>
              <a:t>04/11/2021</a:t>
            </a:fld>
            <a:endParaRPr lang="it-IT"/>
          </a:p>
        </p:txBody>
      </p:sp>
      <p:sp>
        <p:nvSpPr>
          <p:cNvPr id="5" name="Segnaposto piè di pagina 4">
            <a:extLst>
              <a:ext uri="{FF2B5EF4-FFF2-40B4-BE49-F238E27FC236}">
                <a16:creationId xmlns:a16="http://schemas.microsoft.com/office/drawing/2014/main" id="{F347ED20-177C-4D65-A2FF-776FAC4D682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C17A70E-4837-411E-BFB3-E239AEE8D9A5}"/>
              </a:ext>
            </a:extLst>
          </p:cNvPr>
          <p:cNvSpPr>
            <a:spLocks noGrp="1"/>
          </p:cNvSpPr>
          <p:nvPr>
            <p:ph type="sldNum" sz="quarter" idx="12"/>
          </p:nvPr>
        </p:nvSpPr>
        <p:spPr/>
        <p:txBody>
          <a:bodyPr/>
          <a:lstStyle/>
          <a:p>
            <a:fld id="{19422D27-8619-46BB-8DBE-A80B0BDC7EB9}" type="slidenum">
              <a:rPr lang="it-IT" smtClean="0"/>
              <a:t>‹N›</a:t>
            </a:fld>
            <a:endParaRPr lang="it-IT"/>
          </a:p>
        </p:txBody>
      </p:sp>
    </p:spTree>
    <p:extLst>
      <p:ext uri="{BB962C8B-B14F-4D97-AF65-F5344CB8AC3E}">
        <p14:creationId xmlns:p14="http://schemas.microsoft.com/office/powerpoint/2010/main" val="2187334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2F2B5F-51E8-4A9E-88AA-DEC15A6129BF}"/>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B14B95F-74B3-416D-B3E2-361C004F393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E2FA405-8D4A-4F3D-B8A9-4C871BC8BD24}"/>
              </a:ext>
            </a:extLst>
          </p:cNvPr>
          <p:cNvSpPr>
            <a:spLocks noGrp="1"/>
          </p:cNvSpPr>
          <p:nvPr>
            <p:ph type="dt" sz="half" idx="10"/>
          </p:nvPr>
        </p:nvSpPr>
        <p:spPr/>
        <p:txBody>
          <a:bodyPr/>
          <a:lstStyle/>
          <a:p>
            <a:fld id="{5BB975EA-7478-4446-8CF8-89E3F8613123}" type="datetimeFigureOut">
              <a:rPr lang="it-IT" smtClean="0"/>
              <a:t>04/11/2021</a:t>
            </a:fld>
            <a:endParaRPr lang="it-IT"/>
          </a:p>
        </p:txBody>
      </p:sp>
      <p:sp>
        <p:nvSpPr>
          <p:cNvPr id="5" name="Segnaposto piè di pagina 4">
            <a:extLst>
              <a:ext uri="{FF2B5EF4-FFF2-40B4-BE49-F238E27FC236}">
                <a16:creationId xmlns:a16="http://schemas.microsoft.com/office/drawing/2014/main" id="{639A9556-5D7C-4AD2-A1BE-BC8BAE82F13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305B42A-6A65-42D5-83C3-00423CBEE9ED}"/>
              </a:ext>
            </a:extLst>
          </p:cNvPr>
          <p:cNvSpPr>
            <a:spLocks noGrp="1"/>
          </p:cNvSpPr>
          <p:nvPr>
            <p:ph type="sldNum" sz="quarter" idx="12"/>
          </p:nvPr>
        </p:nvSpPr>
        <p:spPr/>
        <p:txBody>
          <a:bodyPr/>
          <a:lstStyle/>
          <a:p>
            <a:fld id="{19422D27-8619-46BB-8DBE-A80B0BDC7EB9}" type="slidenum">
              <a:rPr lang="it-IT" smtClean="0"/>
              <a:t>‹N›</a:t>
            </a:fld>
            <a:endParaRPr lang="it-IT"/>
          </a:p>
        </p:txBody>
      </p:sp>
    </p:spTree>
    <p:extLst>
      <p:ext uri="{BB962C8B-B14F-4D97-AF65-F5344CB8AC3E}">
        <p14:creationId xmlns:p14="http://schemas.microsoft.com/office/powerpoint/2010/main" val="2801779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C5BFDE0-1C8A-4175-9EB1-64355B78933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96F8A8E-67C0-450C-B580-01F1D3FBA61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FA97AE-21E7-4201-9A33-965B96A13354}"/>
              </a:ext>
            </a:extLst>
          </p:cNvPr>
          <p:cNvSpPr>
            <a:spLocks noGrp="1"/>
          </p:cNvSpPr>
          <p:nvPr>
            <p:ph type="dt" sz="half" idx="10"/>
          </p:nvPr>
        </p:nvSpPr>
        <p:spPr/>
        <p:txBody>
          <a:bodyPr/>
          <a:lstStyle/>
          <a:p>
            <a:fld id="{5BB975EA-7478-4446-8CF8-89E3F8613123}" type="datetimeFigureOut">
              <a:rPr lang="it-IT" smtClean="0"/>
              <a:t>04/11/2021</a:t>
            </a:fld>
            <a:endParaRPr lang="it-IT"/>
          </a:p>
        </p:txBody>
      </p:sp>
      <p:sp>
        <p:nvSpPr>
          <p:cNvPr id="5" name="Segnaposto piè di pagina 4">
            <a:extLst>
              <a:ext uri="{FF2B5EF4-FFF2-40B4-BE49-F238E27FC236}">
                <a16:creationId xmlns:a16="http://schemas.microsoft.com/office/drawing/2014/main" id="{3065C850-F312-47B3-8CEE-DC458B59785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E41AB9A-86B1-42F3-8817-0554D3A60053}"/>
              </a:ext>
            </a:extLst>
          </p:cNvPr>
          <p:cNvSpPr>
            <a:spLocks noGrp="1"/>
          </p:cNvSpPr>
          <p:nvPr>
            <p:ph type="sldNum" sz="quarter" idx="12"/>
          </p:nvPr>
        </p:nvSpPr>
        <p:spPr/>
        <p:txBody>
          <a:bodyPr/>
          <a:lstStyle/>
          <a:p>
            <a:fld id="{19422D27-8619-46BB-8DBE-A80B0BDC7EB9}" type="slidenum">
              <a:rPr lang="it-IT" smtClean="0"/>
              <a:t>‹N›</a:t>
            </a:fld>
            <a:endParaRPr lang="it-IT"/>
          </a:p>
        </p:txBody>
      </p:sp>
    </p:spTree>
    <p:extLst>
      <p:ext uri="{BB962C8B-B14F-4D97-AF65-F5344CB8AC3E}">
        <p14:creationId xmlns:p14="http://schemas.microsoft.com/office/powerpoint/2010/main" val="796960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20C11-5417-4E92-8C4E-6CBEF570B8B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90DC06B-0022-428F-9559-F2EA9C96FE4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0037F22-EA1E-4101-BA4E-9E49FD642704}"/>
              </a:ext>
            </a:extLst>
          </p:cNvPr>
          <p:cNvSpPr>
            <a:spLocks noGrp="1"/>
          </p:cNvSpPr>
          <p:nvPr>
            <p:ph type="dt" sz="half" idx="10"/>
          </p:nvPr>
        </p:nvSpPr>
        <p:spPr/>
        <p:txBody>
          <a:bodyPr/>
          <a:lstStyle/>
          <a:p>
            <a:fld id="{5BB975EA-7478-4446-8CF8-89E3F8613123}" type="datetimeFigureOut">
              <a:rPr lang="it-IT" smtClean="0"/>
              <a:t>04/11/2021</a:t>
            </a:fld>
            <a:endParaRPr lang="it-IT"/>
          </a:p>
        </p:txBody>
      </p:sp>
      <p:sp>
        <p:nvSpPr>
          <p:cNvPr id="5" name="Segnaposto piè di pagina 4">
            <a:extLst>
              <a:ext uri="{FF2B5EF4-FFF2-40B4-BE49-F238E27FC236}">
                <a16:creationId xmlns:a16="http://schemas.microsoft.com/office/drawing/2014/main" id="{DC9349AD-0DE0-49E6-9689-4DF0ED301A2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9EF56AC-8408-4D2A-92D7-67094AEE4F98}"/>
              </a:ext>
            </a:extLst>
          </p:cNvPr>
          <p:cNvSpPr>
            <a:spLocks noGrp="1"/>
          </p:cNvSpPr>
          <p:nvPr>
            <p:ph type="sldNum" sz="quarter" idx="12"/>
          </p:nvPr>
        </p:nvSpPr>
        <p:spPr/>
        <p:txBody>
          <a:bodyPr/>
          <a:lstStyle/>
          <a:p>
            <a:fld id="{19422D27-8619-46BB-8DBE-A80B0BDC7EB9}" type="slidenum">
              <a:rPr lang="it-IT" smtClean="0"/>
              <a:t>‹N›</a:t>
            </a:fld>
            <a:endParaRPr lang="it-IT"/>
          </a:p>
        </p:txBody>
      </p:sp>
    </p:spTree>
    <p:extLst>
      <p:ext uri="{BB962C8B-B14F-4D97-AF65-F5344CB8AC3E}">
        <p14:creationId xmlns:p14="http://schemas.microsoft.com/office/powerpoint/2010/main" val="297906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C2F641-9403-4864-AB53-D08A8F55F2AE}"/>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4FCC9AC-FF27-43CD-99A8-D913E210DD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D62678E-6561-41CA-BE73-E1E725A2258F}"/>
              </a:ext>
            </a:extLst>
          </p:cNvPr>
          <p:cNvSpPr>
            <a:spLocks noGrp="1"/>
          </p:cNvSpPr>
          <p:nvPr>
            <p:ph type="dt" sz="half" idx="10"/>
          </p:nvPr>
        </p:nvSpPr>
        <p:spPr/>
        <p:txBody>
          <a:bodyPr/>
          <a:lstStyle/>
          <a:p>
            <a:fld id="{5BB975EA-7478-4446-8CF8-89E3F8613123}" type="datetimeFigureOut">
              <a:rPr lang="it-IT" smtClean="0"/>
              <a:t>04/11/2021</a:t>
            </a:fld>
            <a:endParaRPr lang="it-IT"/>
          </a:p>
        </p:txBody>
      </p:sp>
      <p:sp>
        <p:nvSpPr>
          <p:cNvPr id="5" name="Segnaposto piè di pagina 4">
            <a:extLst>
              <a:ext uri="{FF2B5EF4-FFF2-40B4-BE49-F238E27FC236}">
                <a16:creationId xmlns:a16="http://schemas.microsoft.com/office/drawing/2014/main" id="{16730D52-1178-4266-94F2-E197C521E89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D1A5D3E-3ECA-44E2-AC9B-0C6FFB7DA94A}"/>
              </a:ext>
            </a:extLst>
          </p:cNvPr>
          <p:cNvSpPr>
            <a:spLocks noGrp="1"/>
          </p:cNvSpPr>
          <p:nvPr>
            <p:ph type="sldNum" sz="quarter" idx="12"/>
          </p:nvPr>
        </p:nvSpPr>
        <p:spPr/>
        <p:txBody>
          <a:bodyPr/>
          <a:lstStyle/>
          <a:p>
            <a:fld id="{19422D27-8619-46BB-8DBE-A80B0BDC7EB9}" type="slidenum">
              <a:rPr lang="it-IT" smtClean="0"/>
              <a:t>‹N›</a:t>
            </a:fld>
            <a:endParaRPr lang="it-IT"/>
          </a:p>
        </p:txBody>
      </p:sp>
    </p:spTree>
    <p:extLst>
      <p:ext uri="{BB962C8B-B14F-4D97-AF65-F5344CB8AC3E}">
        <p14:creationId xmlns:p14="http://schemas.microsoft.com/office/powerpoint/2010/main" val="170264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5FFCB-F9D2-477A-A177-8B3FC697A3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EBAFA6D-749C-4A3B-88C9-6068B427CF8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6292E82-0920-405E-A8E7-1711E07FCF0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505E046-8538-434F-9445-561DB0E245FF}"/>
              </a:ext>
            </a:extLst>
          </p:cNvPr>
          <p:cNvSpPr>
            <a:spLocks noGrp="1"/>
          </p:cNvSpPr>
          <p:nvPr>
            <p:ph type="dt" sz="half" idx="10"/>
          </p:nvPr>
        </p:nvSpPr>
        <p:spPr/>
        <p:txBody>
          <a:bodyPr/>
          <a:lstStyle/>
          <a:p>
            <a:fld id="{5BB975EA-7478-4446-8CF8-89E3F8613123}" type="datetimeFigureOut">
              <a:rPr lang="it-IT" smtClean="0"/>
              <a:t>04/11/2021</a:t>
            </a:fld>
            <a:endParaRPr lang="it-IT"/>
          </a:p>
        </p:txBody>
      </p:sp>
      <p:sp>
        <p:nvSpPr>
          <p:cNvPr id="6" name="Segnaposto piè di pagina 5">
            <a:extLst>
              <a:ext uri="{FF2B5EF4-FFF2-40B4-BE49-F238E27FC236}">
                <a16:creationId xmlns:a16="http://schemas.microsoft.com/office/drawing/2014/main" id="{38310C0B-050F-4134-B285-20B763ABBFE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3852984-3BDD-474D-A841-072F568F87FB}"/>
              </a:ext>
            </a:extLst>
          </p:cNvPr>
          <p:cNvSpPr>
            <a:spLocks noGrp="1"/>
          </p:cNvSpPr>
          <p:nvPr>
            <p:ph type="sldNum" sz="quarter" idx="12"/>
          </p:nvPr>
        </p:nvSpPr>
        <p:spPr/>
        <p:txBody>
          <a:bodyPr/>
          <a:lstStyle/>
          <a:p>
            <a:fld id="{19422D27-8619-46BB-8DBE-A80B0BDC7EB9}" type="slidenum">
              <a:rPr lang="it-IT" smtClean="0"/>
              <a:t>‹N›</a:t>
            </a:fld>
            <a:endParaRPr lang="it-IT"/>
          </a:p>
        </p:txBody>
      </p:sp>
    </p:spTree>
    <p:extLst>
      <p:ext uri="{BB962C8B-B14F-4D97-AF65-F5344CB8AC3E}">
        <p14:creationId xmlns:p14="http://schemas.microsoft.com/office/powerpoint/2010/main" val="3797238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59943E-D5A1-4364-BD9B-A3DFA6A3691A}"/>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F212C15-35E1-428E-9EF1-EF2F940655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42D95B7-54A7-43E0-83D3-D1CF41CF395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CDF808D-5E01-4B75-85D0-16F893C730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AFC1EA1-E704-4A0C-A0B6-D77EBFD66C1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41E1244-ED5B-46D2-987E-C0D124E21EB2}"/>
              </a:ext>
            </a:extLst>
          </p:cNvPr>
          <p:cNvSpPr>
            <a:spLocks noGrp="1"/>
          </p:cNvSpPr>
          <p:nvPr>
            <p:ph type="dt" sz="half" idx="10"/>
          </p:nvPr>
        </p:nvSpPr>
        <p:spPr/>
        <p:txBody>
          <a:bodyPr/>
          <a:lstStyle/>
          <a:p>
            <a:fld id="{5BB975EA-7478-4446-8CF8-89E3F8613123}" type="datetimeFigureOut">
              <a:rPr lang="it-IT" smtClean="0"/>
              <a:t>04/11/2021</a:t>
            </a:fld>
            <a:endParaRPr lang="it-IT"/>
          </a:p>
        </p:txBody>
      </p:sp>
      <p:sp>
        <p:nvSpPr>
          <p:cNvPr id="8" name="Segnaposto piè di pagina 7">
            <a:extLst>
              <a:ext uri="{FF2B5EF4-FFF2-40B4-BE49-F238E27FC236}">
                <a16:creationId xmlns:a16="http://schemas.microsoft.com/office/drawing/2014/main" id="{BD128454-4EA8-48B8-98BB-08B6FF29707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776CD0BE-133B-4C44-83E5-9720C4BF8D04}"/>
              </a:ext>
            </a:extLst>
          </p:cNvPr>
          <p:cNvSpPr>
            <a:spLocks noGrp="1"/>
          </p:cNvSpPr>
          <p:nvPr>
            <p:ph type="sldNum" sz="quarter" idx="12"/>
          </p:nvPr>
        </p:nvSpPr>
        <p:spPr/>
        <p:txBody>
          <a:bodyPr/>
          <a:lstStyle/>
          <a:p>
            <a:fld id="{19422D27-8619-46BB-8DBE-A80B0BDC7EB9}" type="slidenum">
              <a:rPr lang="it-IT" smtClean="0"/>
              <a:t>‹N›</a:t>
            </a:fld>
            <a:endParaRPr lang="it-IT"/>
          </a:p>
        </p:txBody>
      </p:sp>
    </p:spTree>
    <p:extLst>
      <p:ext uri="{BB962C8B-B14F-4D97-AF65-F5344CB8AC3E}">
        <p14:creationId xmlns:p14="http://schemas.microsoft.com/office/powerpoint/2010/main" val="273520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CB11C6-B6F1-4ABA-8E80-36683BA7617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121CF4D-33BD-49EF-B980-5560209A351F}"/>
              </a:ext>
            </a:extLst>
          </p:cNvPr>
          <p:cNvSpPr>
            <a:spLocks noGrp="1"/>
          </p:cNvSpPr>
          <p:nvPr>
            <p:ph type="dt" sz="half" idx="10"/>
          </p:nvPr>
        </p:nvSpPr>
        <p:spPr/>
        <p:txBody>
          <a:bodyPr/>
          <a:lstStyle/>
          <a:p>
            <a:fld id="{5BB975EA-7478-4446-8CF8-89E3F8613123}" type="datetimeFigureOut">
              <a:rPr lang="it-IT" smtClean="0"/>
              <a:t>04/11/2021</a:t>
            </a:fld>
            <a:endParaRPr lang="it-IT"/>
          </a:p>
        </p:txBody>
      </p:sp>
      <p:sp>
        <p:nvSpPr>
          <p:cNvPr id="4" name="Segnaposto piè di pagina 3">
            <a:extLst>
              <a:ext uri="{FF2B5EF4-FFF2-40B4-BE49-F238E27FC236}">
                <a16:creationId xmlns:a16="http://schemas.microsoft.com/office/drawing/2014/main" id="{9FCF6815-7B1D-43CB-98D3-1B52DD65674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21E1355-E6E4-4271-A24C-8B1F0317C523}"/>
              </a:ext>
            </a:extLst>
          </p:cNvPr>
          <p:cNvSpPr>
            <a:spLocks noGrp="1"/>
          </p:cNvSpPr>
          <p:nvPr>
            <p:ph type="sldNum" sz="quarter" idx="12"/>
          </p:nvPr>
        </p:nvSpPr>
        <p:spPr/>
        <p:txBody>
          <a:bodyPr/>
          <a:lstStyle/>
          <a:p>
            <a:fld id="{19422D27-8619-46BB-8DBE-A80B0BDC7EB9}" type="slidenum">
              <a:rPr lang="it-IT" smtClean="0"/>
              <a:t>‹N›</a:t>
            </a:fld>
            <a:endParaRPr lang="it-IT"/>
          </a:p>
        </p:txBody>
      </p:sp>
    </p:spTree>
    <p:extLst>
      <p:ext uri="{BB962C8B-B14F-4D97-AF65-F5344CB8AC3E}">
        <p14:creationId xmlns:p14="http://schemas.microsoft.com/office/powerpoint/2010/main" val="1616083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5449158-A8A0-4BAC-A10F-A9926376E657}"/>
              </a:ext>
            </a:extLst>
          </p:cNvPr>
          <p:cNvSpPr>
            <a:spLocks noGrp="1"/>
          </p:cNvSpPr>
          <p:nvPr>
            <p:ph type="dt" sz="half" idx="10"/>
          </p:nvPr>
        </p:nvSpPr>
        <p:spPr/>
        <p:txBody>
          <a:bodyPr/>
          <a:lstStyle/>
          <a:p>
            <a:fld id="{5BB975EA-7478-4446-8CF8-89E3F8613123}" type="datetimeFigureOut">
              <a:rPr lang="it-IT" smtClean="0"/>
              <a:t>04/11/2021</a:t>
            </a:fld>
            <a:endParaRPr lang="it-IT"/>
          </a:p>
        </p:txBody>
      </p:sp>
      <p:sp>
        <p:nvSpPr>
          <p:cNvPr id="3" name="Segnaposto piè di pagina 2">
            <a:extLst>
              <a:ext uri="{FF2B5EF4-FFF2-40B4-BE49-F238E27FC236}">
                <a16:creationId xmlns:a16="http://schemas.microsoft.com/office/drawing/2014/main" id="{A3C66BCE-DA5D-415A-993E-CF5CD36AC63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04969D55-74C6-43E8-9E17-BE047DA3D58E}"/>
              </a:ext>
            </a:extLst>
          </p:cNvPr>
          <p:cNvSpPr>
            <a:spLocks noGrp="1"/>
          </p:cNvSpPr>
          <p:nvPr>
            <p:ph type="sldNum" sz="quarter" idx="12"/>
          </p:nvPr>
        </p:nvSpPr>
        <p:spPr/>
        <p:txBody>
          <a:bodyPr/>
          <a:lstStyle/>
          <a:p>
            <a:fld id="{19422D27-8619-46BB-8DBE-A80B0BDC7EB9}" type="slidenum">
              <a:rPr lang="it-IT" smtClean="0"/>
              <a:t>‹N›</a:t>
            </a:fld>
            <a:endParaRPr lang="it-IT"/>
          </a:p>
        </p:txBody>
      </p:sp>
    </p:spTree>
    <p:extLst>
      <p:ext uri="{BB962C8B-B14F-4D97-AF65-F5344CB8AC3E}">
        <p14:creationId xmlns:p14="http://schemas.microsoft.com/office/powerpoint/2010/main" val="3046188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72D2A7-A47E-49D7-B2FA-27A9A2AE552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7E52EB3-0369-4784-A1AC-404CF7DCC7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8E2B0FCA-053B-41A4-B950-AF2B3D7280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DC15070-2A7A-4EB7-97B7-3D8B297ECE20}"/>
              </a:ext>
            </a:extLst>
          </p:cNvPr>
          <p:cNvSpPr>
            <a:spLocks noGrp="1"/>
          </p:cNvSpPr>
          <p:nvPr>
            <p:ph type="dt" sz="half" idx="10"/>
          </p:nvPr>
        </p:nvSpPr>
        <p:spPr/>
        <p:txBody>
          <a:bodyPr/>
          <a:lstStyle/>
          <a:p>
            <a:fld id="{5BB975EA-7478-4446-8CF8-89E3F8613123}" type="datetimeFigureOut">
              <a:rPr lang="it-IT" smtClean="0"/>
              <a:t>04/11/2021</a:t>
            </a:fld>
            <a:endParaRPr lang="it-IT"/>
          </a:p>
        </p:txBody>
      </p:sp>
      <p:sp>
        <p:nvSpPr>
          <p:cNvPr id="6" name="Segnaposto piè di pagina 5">
            <a:extLst>
              <a:ext uri="{FF2B5EF4-FFF2-40B4-BE49-F238E27FC236}">
                <a16:creationId xmlns:a16="http://schemas.microsoft.com/office/drawing/2014/main" id="{9FA01E92-ADDA-4387-9BBA-E9DDBD96B66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C7DA756-CD18-46C8-B648-B1CE9B4E5C48}"/>
              </a:ext>
            </a:extLst>
          </p:cNvPr>
          <p:cNvSpPr>
            <a:spLocks noGrp="1"/>
          </p:cNvSpPr>
          <p:nvPr>
            <p:ph type="sldNum" sz="quarter" idx="12"/>
          </p:nvPr>
        </p:nvSpPr>
        <p:spPr/>
        <p:txBody>
          <a:bodyPr/>
          <a:lstStyle/>
          <a:p>
            <a:fld id="{19422D27-8619-46BB-8DBE-A80B0BDC7EB9}" type="slidenum">
              <a:rPr lang="it-IT" smtClean="0"/>
              <a:t>‹N›</a:t>
            </a:fld>
            <a:endParaRPr lang="it-IT"/>
          </a:p>
        </p:txBody>
      </p:sp>
    </p:spTree>
    <p:extLst>
      <p:ext uri="{BB962C8B-B14F-4D97-AF65-F5344CB8AC3E}">
        <p14:creationId xmlns:p14="http://schemas.microsoft.com/office/powerpoint/2010/main" val="242934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910ED5-502A-4812-8598-E72F87CB0A2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4FF7D86-C913-48E1-A26B-CB643567A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31473C0-7E67-48D2-8FD8-057A547E1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83B73A3-F22A-4524-AE80-75F09C34CD92}"/>
              </a:ext>
            </a:extLst>
          </p:cNvPr>
          <p:cNvSpPr>
            <a:spLocks noGrp="1"/>
          </p:cNvSpPr>
          <p:nvPr>
            <p:ph type="dt" sz="half" idx="10"/>
          </p:nvPr>
        </p:nvSpPr>
        <p:spPr/>
        <p:txBody>
          <a:bodyPr/>
          <a:lstStyle/>
          <a:p>
            <a:fld id="{5BB975EA-7478-4446-8CF8-89E3F8613123}" type="datetimeFigureOut">
              <a:rPr lang="it-IT" smtClean="0"/>
              <a:t>04/11/2021</a:t>
            </a:fld>
            <a:endParaRPr lang="it-IT"/>
          </a:p>
        </p:txBody>
      </p:sp>
      <p:sp>
        <p:nvSpPr>
          <p:cNvPr id="6" name="Segnaposto piè di pagina 5">
            <a:extLst>
              <a:ext uri="{FF2B5EF4-FFF2-40B4-BE49-F238E27FC236}">
                <a16:creationId xmlns:a16="http://schemas.microsoft.com/office/drawing/2014/main" id="{FE64FD6A-8638-4C50-B6D9-FB6CF93C1FB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4A10480-AFAE-4161-ABBE-6AA0426AED66}"/>
              </a:ext>
            </a:extLst>
          </p:cNvPr>
          <p:cNvSpPr>
            <a:spLocks noGrp="1"/>
          </p:cNvSpPr>
          <p:nvPr>
            <p:ph type="sldNum" sz="quarter" idx="12"/>
          </p:nvPr>
        </p:nvSpPr>
        <p:spPr/>
        <p:txBody>
          <a:bodyPr/>
          <a:lstStyle/>
          <a:p>
            <a:fld id="{19422D27-8619-46BB-8DBE-A80B0BDC7EB9}" type="slidenum">
              <a:rPr lang="it-IT" smtClean="0"/>
              <a:t>‹N›</a:t>
            </a:fld>
            <a:endParaRPr lang="it-IT"/>
          </a:p>
        </p:txBody>
      </p:sp>
    </p:spTree>
    <p:extLst>
      <p:ext uri="{BB962C8B-B14F-4D97-AF65-F5344CB8AC3E}">
        <p14:creationId xmlns:p14="http://schemas.microsoft.com/office/powerpoint/2010/main" val="3305742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55F179F-6BDC-475D-8D83-B73302E165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14BE965-2293-422D-84E7-772C1857C2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5B4B88D-FA09-4402-9500-7F144E71A6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975EA-7478-4446-8CF8-89E3F8613123}" type="datetimeFigureOut">
              <a:rPr lang="it-IT" smtClean="0"/>
              <a:t>04/11/2021</a:t>
            </a:fld>
            <a:endParaRPr lang="it-IT"/>
          </a:p>
        </p:txBody>
      </p:sp>
      <p:sp>
        <p:nvSpPr>
          <p:cNvPr id="5" name="Segnaposto piè di pagina 4">
            <a:extLst>
              <a:ext uri="{FF2B5EF4-FFF2-40B4-BE49-F238E27FC236}">
                <a16:creationId xmlns:a16="http://schemas.microsoft.com/office/drawing/2014/main" id="{E7CE2A5B-1D2D-4956-BA9C-9A6F5BBEF2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AEF8F7F-203F-4258-9544-4A94E78763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22D27-8619-46BB-8DBE-A80B0BDC7EB9}" type="slidenum">
              <a:rPr lang="it-IT" smtClean="0"/>
              <a:t>‹N›</a:t>
            </a:fld>
            <a:endParaRPr lang="it-IT"/>
          </a:p>
        </p:txBody>
      </p:sp>
    </p:spTree>
    <p:extLst>
      <p:ext uri="{BB962C8B-B14F-4D97-AF65-F5344CB8AC3E}">
        <p14:creationId xmlns:p14="http://schemas.microsoft.com/office/powerpoint/2010/main" val="358831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26.emf"/><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JP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14.emf"/><Relationship Id="rId4" Type="http://schemas.openxmlformats.org/officeDocument/2006/relationships/oleObject" Target="../embeddings/oleObject1.bin"/><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14.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6.emf"/><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8A20CC-DC78-4397-9B12-C040FEFD01DB}"/>
              </a:ext>
            </a:extLst>
          </p:cNvPr>
          <p:cNvSpPr>
            <a:spLocks noGrp="1"/>
          </p:cNvSpPr>
          <p:nvPr>
            <p:ph type="ctrTitle"/>
          </p:nvPr>
        </p:nvSpPr>
        <p:spPr>
          <a:xfrm>
            <a:off x="1066799" y="2879280"/>
            <a:ext cx="10058400" cy="1355489"/>
          </a:xfrm>
        </p:spPr>
        <p:txBody>
          <a:bodyPr>
            <a:noAutofit/>
          </a:bodyPr>
          <a:lstStyle/>
          <a:p>
            <a:pPr algn="ctr"/>
            <a:r>
              <a:rPr lang="it-IT" sz="4000" b="1" dirty="0"/>
              <a:t>Progettazione, implementazione e simulazione su </a:t>
            </a:r>
            <a:r>
              <a:rPr lang="it-IT" sz="4000" b="1" dirty="0" err="1"/>
              <a:t>Vivado</a:t>
            </a:r>
            <a:r>
              <a:rPr lang="it-IT" sz="4000" b="1" dirty="0"/>
              <a:t> di un </a:t>
            </a:r>
            <a:r>
              <a:rPr lang="it-IT" sz="4000" b="1" dirty="0" err="1"/>
              <a:t>Convolutore</a:t>
            </a:r>
            <a:r>
              <a:rPr lang="it-IT" sz="4000" b="1" dirty="0"/>
              <a:t> SIMD 3x3</a:t>
            </a:r>
          </a:p>
        </p:txBody>
      </p:sp>
      <p:sp>
        <p:nvSpPr>
          <p:cNvPr id="3" name="Sottotitolo 2">
            <a:extLst>
              <a:ext uri="{FF2B5EF4-FFF2-40B4-BE49-F238E27FC236}">
                <a16:creationId xmlns:a16="http://schemas.microsoft.com/office/drawing/2014/main" id="{7FD1B808-D42A-4859-A89D-364797C6512F}"/>
              </a:ext>
            </a:extLst>
          </p:cNvPr>
          <p:cNvSpPr>
            <a:spLocks noGrp="1"/>
          </p:cNvSpPr>
          <p:nvPr>
            <p:ph type="subTitle" idx="1"/>
          </p:nvPr>
        </p:nvSpPr>
        <p:spPr>
          <a:xfrm>
            <a:off x="1524000" y="4400550"/>
            <a:ext cx="9144000" cy="1845128"/>
          </a:xfrm>
        </p:spPr>
        <p:txBody>
          <a:bodyPr>
            <a:normAutofit/>
          </a:bodyPr>
          <a:lstStyle/>
          <a:p>
            <a:pPr algn="ctr"/>
            <a:r>
              <a:rPr lang="it-IT" sz="1400" i="1" dirty="0"/>
              <a:t>Corso di Progettazione di Sistemi Digitali</a:t>
            </a:r>
          </a:p>
          <a:p>
            <a:pPr algn="ctr"/>
            <a:r>
              <a:rPr lang="it-IT" sz="1400" i="1" dirty="0" err="1"/>
              <a:t>Unical</a:t>
            </a:r>
            <a:r>
              <a:rPr lang="it-IT" sz="1400" i="1" dirty="0"/>
              <a:t>, 2020/2021</a:t>
            </a:r>
          </a:p>
          <a:p>
            <a:endParaRPr lang="it-IT" sz="1400" dirty="0"/>
          </a:p>
          <a:p>
            <a:pPr algn="l"/>
            <a:r>
              <a:rPr lang="it-IT" sz="1400" dirty="0"/>
              <a:t>Docente: Stefania Perri 			      	             Studenti: Andrea Alecce 214611</a:t>
            </a:r>
          </a:p>
          <a:p>
            <a:pPr algn="l"/>
            <a:r>
              <a:rPr lang="it-IT" sz="1400" dirty="0"/>
              <a:t>						        Matteo Cannistrà 216735</a:t>
            </a:r>
          </a:p>
        </p:txBody>
      </p:sp>
      <p:pic>
        <p:nvPicPr>
          <p:cNvPr id="12" name="Immagine 11">
            <a:extLst>
              <a:ext uri="{FF2B5EF4-FFF2-40B4-BE49-F238E27FC236}">
                <a16:creationId xmlns:a16="http://schemas.microsoft.com/office/drawing/2014/main" id="{218DC549-C729-42FD-964D-33B1E894C6BF}"/>
              </a:ext>
            </a:extLst>
          </p:cNvPr>
          <p:cNvPicPr>
            <a:picLocks noChangeAspect="1"/>
          </p:cNvPicPr>
          <p:nvPr/>
        </p:nvPicPr>
        <p:blipFill>
          <a:blip r:embed="rId2"/>
          <a:stretch>
            <a:fillRect/>
          </a:stretch>
        </p:blipFill>
        <p:spPr>
          <a:xfrm>
            <a:off x="3968454" y="453044"/>
            <a:ext cx="4255091" cy="1863119"/>
          </a:xfrm>
          <a:prstGeom prst="rect">
            <a:avLst/>
          </a:prstGeom>
        </p:spPr>
      </p:pic>
    </p:spTree>
    <p:extLst>
      <p:ext uri="{BB962C8B-B14F-4D97-AF65-F5344CB8AC3E}">
        <p14:creationId xmlns:p14="http://schemas.microsoft.com/office/powerpoint/2010/main" val="4062503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E899AC-6DB5-4DCD-A3AD-636648AFDFE3}"/>
              </a:ext>
            </a:extLst>
          </p:cNvPr>
          <p:cNvSpPr>
            <a:spLocks noGrp="1"/>
          </p:cNvSpPr>
          <p:nvPr>
            <p:ph type="title"/>
          </p:nvPr>
        </p:nvSpPr>
        <p:spPr/>
        <p:txBody>
          <a:bodyPr/>
          <a:lstStyle/>
          <a:p>
            <a:r>
              <a:rPr lang="it-IT" dirty="0" err="1"/>
              <a:t>Convolutore</a:t>
            </a:r>
            <a:r>
              <a:rPr lang="it-IT" dirty="0"/>
              <a:t>: Moltiplicatore Carta e Penna (1/3)</a:t>
            </a:r>
          </a:p>
        </p:txBody>
      </p:sp>
      <p:pic>
        <p:nvPicPr>
          <p:cNvPr id="6" name="Immagine 5">
            <a:extLst>
              <a:ext uri="{FF2B5EF4-FFF2-40B4-BE49-F238E27FC236}">
                <a16:creationId xmlns:a16="http://schemas.microsoft.com/office/drawing/2014/main" id="{50DE2D2D-1371-4617-A6FE-1A2238C42CDB}"/>
              </a:ext>
            </a:extLst>
          </p:cNvPr>
          <p:cNvPicPr>
            <a:picLocks noChangeAspect="1"/>
          </p:cNvPicPr>
          <p:nvPr/>
        </p:nvPicPr>
        <p:blipFill>
          <a:blip r:embed="rId2"/>
          <a:stretch>
            <a:fillRect/>
          </a:stretch>
        </p:blipFill>
        <p:spPr>
          <a:xfrm>
            <a:off x="5561713" y="5500452"/>
            <a:ext cx="4620358" cy="712899"/>
          </a:xfrm>
          <a:prstGeom prst="rect">
            <a:avLst/>
          </a:prstGeom>
        </p:spPr>
        <p:style>
          <a:lnRef idx="2">
            <a:schemeClr val="dk1"/>
          </a:lnRef>
          <a:fillRef idx="1">
            <a:schemeClr val="lt1"/>
          </a:fillRef>
          <a:effectRef idx="0">
            <a:schemeClr val="dk1"/>
          </a:effectRef>
          <a:fontRef idx="minor">
            <a:schemeClr val="dk1"/>
          </a:fontRef>
        </p:style>
      </p:pic>
      <p:pic>
        <p:nvPicPr>
          <p:cNvPr id="8" name="Immagine 7">
            <a:extLst>
              <a:ext uri="{FF2B5EF4-FFF2-40B4-BE49-F238E27FC236}">
                <a16:creationId xmlns:a16="http://schemas.microsoft.com/office/drawing/2014/main" id="{98CA093D-307E-4CBC-9EF5-228196257F80}"/>
              </a:ext>
            </a:extLst>
          </p:cNvPr>
          <p:cNvPicPr>
            <a:picLocks noChangeAspect="1"/>
          </p:cNvPicPr>
          <p:nvPr/>
        </p:nvPicPr>
        <p:blipFill>
          <a:blip r:embed="rId3"/>
          <a:stretch>
            <a:fillRect/>
          </a:stretch>
        </p:blipFill>
        <p:spPr>
          <a:xfrm>
            <a:off x="2586235" y="5500452"/>
            <a:ext cx="2154196" cy="712899"/>
          </a:xfrm>
          <a:prstGeom prst="rect">
            <a:avLst/>
          </a:prstGeom>
        </p:spPr>
        <p:style>
          <a:lnRef idx="2">
            <a:schemeClr val="dk1"/>
          </a:lnRef>
          <a:fillRef idx="1">
            <a:schemeClr val="lt1"/>
          </a:fillRef>
          <a:effectRef idx="0">
            <a:schemeClr val="dk1"/>
          </a:effectRef>
          <a:fontRef idx="minor">
            <a:schemeClr val="dk1"/>
          </a:fontRef>
        </p:style>
      </p:pic>
      <p:pic>
        <p:nvPicPr>
          <p:cNvPr id="7" name="Immagine 6">
            <a:extLst>
              <a:ext uri="{FF2B5EF4-FFF2-40B4-BE49-F238E27FC236}">
                <a16:creationId xmlns:a16="http://schemas.microsoft.com/office/drawing/2014/main" id="{1D52C4DF-8C1C-42C9-B1E4-B83ACF30AB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3267" y="1500426"/>
            <a:ext cx="8088804" cy="3681412"/>
          </a:xfrm>
          <a:prstGeom prst="rect">
            <a:avLst/>
          </a:prstGeom>
        </p:spPr>
      </p:pic>
      <p:sp>
        <p:nvSpPr>
          <p:cNvPr id="5" name="CasellaDiTesto 4">
            <a:extLst>
              <a:ext uri="{FF2B5EF4-FFF2-40B4-BE49-F238E27FC236}">
                <a16:creationId xmlns:a16="http://schemas.microsoft.com/office/drawing/2014/main" id="{DABEE47F-3F75-4E4A-86A3-358A6988CBB4}"/>
              </a:ext>
            </a:extLst>
          </p:cNvPr>
          <p:cNvSpPr txBox="1"/>
          <p:nvPr/>
        </p:nvSpPr>
        <p:spPr>
          <a:xfrm>
            <a:off x="630308" y="2971800"/>
            <a:ext cx="101400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it-IT" b="1" dirty="0"/>
              <a:t>SIMD=0</a:t>
            </a:r>
          </a:p>
        </p:txBody>
      </p:sp>
      <p:sp>
        <p:nvSpPr>
          <p:cNvPr id="9" name="CasellaDiTesto 8">
            <a:extLst>
              <a:ext uri="{FF2B5EF4-FFF2-40B4-BE49-F238E27FC236}">
                <a16:creationId xmlns:a16="http://schemas.microsoft.com/office/drawing/2014/main" id="{7A61D4B5-0DEB-4ECD-8BD8-BC4CFEC61C8A}"/>
              </a:ext>
            </a:extLst>
          </p:cNvPr>
          <p:cNvSpPr txBox="1"/>
          <p:nvPr/>
        </p:nvSpPr>
        <p:spPr>
          <a:xfrm>
            <a:off x="10720137" y="2843463"/>
            <a:ext cx="1267326" cy="37699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it-IT" b="1" dirty="0"/>
              <a:t>SIMD=1</a:t>
            </a:r>
          </a:p>
        </p:txBody>
      </p:sp>
    </p:spTree>
    <p:extLst>
      <p:ext uri="{BB962C8B-B14F-4D97-AF65-F5344CB8AC3E}">
        <p14:creationId xmlns:p14="http://schemas.microsoft.com/office/powerpoint/2010/main" val="3956993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E899AC-6DB5-4DCD-A3AD-636648AFDFE3}"/>
              </a:ext>
            </a:extLst>
          </p:cNvPr>
          <p:cNvSpPr>
            <a:spLocks noGrp="1"/>
          </p:cNvSpPr>
          <p:nvPr>
            <p:ph type="title"/>
          </p:nvPr>
        </p:nvSpPr>
        <p:spPr/>
        <p:txBody>
          <a:bodyPr/>
          <a:lstStyle/>
          <a:p>
            <a:r>
              <a:rPr lang="it-IT" dirty="0" err="1"/>
              <a:t>Convolutore</a:t>
            </a:r>
            <a:r>
              <a:rPr lang="it-IT" dirty="0"/>
              <a:t>: Moltiplicatore Carta e Penna (2/3)</a:t>
            </a:r>
          </a:p>
        </p:txBody>
      </p:sp>
      <p:pic>
        <p:nvPicPr>
          <p:cNvPr id="4" name="Immagine 3" descr="Immagine che contiene testo&#10;&#10;Descrizione generata automaticamente">
            <a:extLst>
              <a:ext uri="{FF2B5EF4-FFF2-40B4-BE49-F238E27FC236}">
                <a16:creationId xmlns:a16="http://schemas.microsoft.com/office/drawing/2014/main" id="{1EFD9C9A-976D-4BB4-B636-A39C97608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17" y="1372563"/>
            <a:ext cx="8152277" cy="5549605"/>
          </a:xfrm>
          <a:prstGeom prst="rect">
            <a:avLst/>
          </a:prstGeom>
        </p:spPr>
      </p:pic>
      <p:pic>
        <p:nvPicPr>
          <p:cNvPr id="9" name="Immagine 8">
            <a:extLst>
              <a:ext uri="{FF2B5EF4-FFF2-40B4-BE49-F238E27FC236}">
                <a16:creationId xmlns:a16="http://schemas.microsoft.com/office/drawing/2014/main" id="{F37F1F4D-A453-4BAD-855F-8BAAF333D2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40251" y="2101683"/>
            <a:ext cx="2410328" cy="3744300"/>
          </a:xfrm>
          <a:prstGeom prst="rect">
            <a:avLst/>
          </a:prstGeom>
          <a:noFill/>
        </p:spPr>
      </p:pic>
      <p:sp>
        <p:nvSpPr>
          <p:cNvPr id="10" name="CasellaDiTesto 9">
            <a:extLst>
              <a:ext uri="{FF2B5EF4-FFF2-40B4-BE49-F238E27FC236}">
                <a16:creationId xmlns:a16="http://schemas.microsoft.com/office/drawing/2014/main" id="{D5EFB6FA-4344-456B-8E0E-2D5882354709}"/>
              </a:ext>
            </a:extLst>
          </p:cNvPr>
          <p:cNvSpPr txBox="1"/>
          <p:nvPr/>
        </p:nvSpPr>
        <p:spPr>
          <a:xfrm>
            <a:off x="9910012" y="1656347"/>
            <a:ext cx="1223210" cy="369332"/>
          </a:xfrm>
          <a:prstGeom prst="rect">
            <a:avLst/>
          </a:prstGeom>
          <a:noFill/>
        </p:spPr>
        <p:txBody>
          <a:bodyPr wrap="square" rtlCol="0">
            <a:spAutoFit/>
          </a:bodyPr>
          <a:lstStyle/>
          <a:p>
            <a:r>
              <a:rPr lang="it-IT" dirty="0" err="1"/>
              <a:t>Adder</a:t>
            </a:r>
            <a:r>
              <a:rPr lang="it-IT" dirty="0"/>
              <a:t> Tree</a:t>
            </a:r>
          </a:p>
        </p:txBody>
      </p:sp>
    </p:spTree>
    <p:extLst>
      <p:ext uri="{BB962C8B-B14F-4D97-AF65-F5344CB8AC3E}">
        <p14:creationId xmlns:p14="http://schemas.microsoft.com/office/powerpoint/2010/main" val="99348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CF6384-535E-43A9-AF8A-8F6081CA65C9}"/>
              </a:ext>
            </a:extLst>
          </p:cNvPr>
          <p:cNvSpPr>
            <a:spLocks noGrp="1"/>
          </p:cNvSpPr>
          <p:nvPr>
            <p:ph type="title"/>
          </p:nvPr>
        </p:nvSpPr>
        <p:spPr/>
        <p:txBody>
          <a:bodyPr/>
          <a:lstStyle/>
          <a:p>
            <a:r>
              <a:rPr lang="it-IT" dirty="0" err="1"/>
              <a:t>Convolutore:Moltiplicatore</a:t>
            </a:r>
            <a:r>
              <a:rPr lang="it-IT" dirty="0"/>
              <a:t> Carta e Penna (3/3)</a:t>
            </a:r>
          </a:p>
        </p:txBody>
      </p:sp>
      <p:pic>
        <p:nvPicPr>
          <p:cNvPr id="4" name="Immagine 3">
            <a:extLst>
              <a:ext uri="{FF2B5EF4-FFF2-40B4-BE49-F238E27FC236}">
                <a16:creationId xmlns:a16="http://schemas.microsoft.com/office/drawing/2014/main" id="{84B1AD2A-A7AF-4FBB-8D39-F0E4DD25B46F}"/>
              </a:ext>
            </a:extLst>
          </p:cNvPr>
          <p:cNvPicPr>
            <a:picLocks noChangeAspect="1"/>
          </p:cNvPicPr>
          <p:nvPr/>
        </p:nvPicPr>
        <p:blipFill rotWithShape="1">
          <a:blip r:embed="rId2"/>
          <a:srcRect l="2074" t="8923" r="423" b="2558"/>
          <a:stretch/>
        </p:blipFill>
        <p:spPr bwMode="auto">
          <a:xfrm>
            <a:off x="422659" y="2432251"/>
            <a:ext cx="11493753" cy="4194675"/>
          </a:xfrm>
          <a:prstGeom prst="rect">
            <a:avLst/>
          </a:prstGeom>
          <a:ln>
            <a:noFill/>
          </a:ln>
          <a:extLst>
            <a:ext uri="{53640926-AAD7-44D8-BBD7-CCE9431645EC}">
              <a14:shadowObscured xmlns:a14="http://schemas.microsoft.com/office/drawing/2010/main"/>
            </a:ext>
          </a:extLst>
        </p:spPr>
      </p:pic>
      <p:pic>
        <p:nvPicPr>
          <p:cNvPr id="5" name="Immagine 4">
            <a:extLst>
              <a:ext uri="{FF2B5EF4-FFF2-40B4-BE49-F238E27FC236}">
                <a16:creationId xmlns:a16="http://schemas.microsoft.com/office/drawing/2014/main" id="{27C8AE5E-AE92-4E08-A753-ECBE6F85680B}"/>
              </a:ext>
            </a:extLst>
          </p:cNvPr>
          <p:cNvPicPr>
            <a:picLocks noChangeAspect="1"/>
          </p:cNvPicPr>
          <p:nvPr/>
        </p:nvPicPr>
        <p:blipFill>
          <a:blip r:embed="rId3"/>
          <a:stretch>
            <a:fillRect/>
          </a:stretch>
        </p:blipFill>
        <p:spPr>
          <a:xfrm>
            <a:off x="8223887" y="886720"/>
            <a:ext cx="1784350" cy="2349500"/>
          </a:xfrm>
          <a:prstGeom prst="rect">
            <a:avLst/>
          </a:prstGeom>
        </p:spPr>
      </p:pic>
      <p:sp>
        <p:nvSpPr>
          <p:cNvPr id="6" name="CasellaDiTesto 5">
            <a:extLst>
              <a:ext uri="{FF2B5EF4-FFF2-40B4-BE49-F238E27FC236}">
                <a16:creationId xmlns:a16="http://schemas.microsoft.com/office/drawing/2014/main" id="{A68142BC-DB21-4B3D-8711-A1BA32ED0B2F}"/>
              </a:ext>
            </a:extLst>
          </p:cNvPr>
          <p:cNvSpPr txBox="1"/>
          <p:nvPr/>
        </p:nvSpPr>
        <p:spPr>
          <a:xfrm>
            <a:off x="9013972" y="5934670"/>
            <a:ext cx="178435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it-IT" dirty="0"/>
              <a:t>Latenza=5  +1 in ingresso</a:t>
            </a:r>
          </a:p>
        </p:txBody>
      </p:sp>
    </p:spTree>
    <p:extLst>
      <p:ext uri="{BB962C8B-B14F-4D97-AF65-F5344CB8AC3E}">
        <p14:creationId xmlns:p14="http://schemas.microsoft.com/office/powerpoint/2010/main" val="1762014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2338D2-4398-44BE-8CF6-A87D3D2B9A33}"/>
              </a:ext>
            </a:extLst>
          </p:cNvPr>
          <p:cNvSpPr>
            <a:spLocks noGrp="1"/>
          </p:cNvSpPr>
          <p:nvPr>
            <p:ph type="title"/>
          </p:nvPr>
        </p:nvSpPr>
        <p:spPr>
          <a:xfrm>
            <a:off x="0" y="189279"/>
            <a:ext cx="10515600" cy="1325563"/>
          </a:xfrm>
        </p:spPr>
        <p:txBody>
          <a:bodyPr/>
          <a:lstStyle/>
          <a:p>
            <a:r>
              <a:rPr lang="it-IT" dirty="0" err="1"/>
              <a:t>Convolutore</a:t>
            </a:r>
            <a:r>
              <a:rPr lang="it-IT" dirty="0"/>
              <a:t>:</a:t>
            </a:r>
            <a:br>
              <a:rPr lang="it-IT" dirty="0"/>
            </a:br>
            <a:r>
              <a:rPr lang="it-IT" dirty="0"/>
              <a:t>Somma Finale</a:t>
            </a:r>
          </a:p>
        </p:txBody>
      </p:sp>
      <p:pic>
        <p:nvPicPr>
          <p:cNvPr id="3" name="Immagine 2">
            <a:extLst>
              <a:ext uri="{FF2B5EF4-FFF2-40B4-BE49-F238E27FC236}">
                <a16:creationId xmlns:a16="http://schemas.microsoft.com/office/drawing/2014/main" id="{F518EE5A-00B1-4033-8B28-9CB24CFE1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734658" y="102015"/>
            <a:ext cx="7139354" cy="6755985"/>
          </a:xfrm>
          <a:prstGeom prst="rect">
            <a:avLst/>
          </a:prstGeom>
          <a:noFill/>
        </p:spPr>
      </p:pic>
      <p:pic>
        <p:nvPicPr>
          <p:cNvPr id="5122" name="Picture 2">
            <a:extLst>
              <a:ext uri="{FF2B5EF4-FFF2-40B4-BE49-F238E27FC236}">
                <a16:creationId xmlns:a16="http://schemas.microsoft.com/office/drawing/2014/main" id="{B8B07448-8C02-4548-AEAD-F66826634A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55"/>
          <a:stretch/>
        </p:blipFill>
        <p:spPr bwMode="auto">
          <a:xfrm>
            <a:off x="781082" y="1784838"/>
            <a:ext cx="2449292" cy="7813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8F989BD-EB38-430F-9531-BFA67CE210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96" b="12980"/>
          <a:stretch/>
        </p:blipFill>
        <p:spPr bwMode="auto">
          <a:xfrm>
            <a:off x="137951" y="2768521"/>
            <a:ext cx="3914863" cy="93902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po 5">
            <a:extLst>
              <a:ext uri="{FF2B5EF4-FFF2-40B4-BE49-F238E27FC236}">
                <a16:creationId xmlns:a16="http://schemas.microsoft.com/office/drawing/2014/main" id="{FFEBD2E3-7130-4B53-9CE6-DE11D12D2D76}"/>
              </a:ext>
            </a:extLst>
          </p:cNvPr>
          <p:cNvGrpSpPr/>
          <p:nvPr/>
        </p:nvGrpSpPr>
        <p:grpSpPr>
          <a:xfrm>
            <a:off x="203187" y="4915187"/>
            <a:ext cx="3972194" cy="1859043"/>
            <a:chOff x="6164179" y="4757758"/>
            <a:chExt cx="5854366" cy="2084239"/>
          </a:xfrm>
        </p:grpSpPr>
        <p:pic>
          <p:nvPicPr>
            <p:cNvPr id="7" name="Immagine 6">
              <a:extLst>
                <a:ext uri="{FF2B5EF4-FFF2-40B4-BE49-F238E27FC236}">
                  <a16:creationId xmlns:a16="http://schemas.microsoft.com/office/drawing/2014/main" id="{D4DB233C-ED1E-4040-9992-DC15685A80B0}"/>
                </a:ext>
              </a:extLst>
            </p:cNvPr>
            <p:cNvPicPr>
              <a:picLocks noChangeAspect="1"/>
            </p:cNvPicPr>
            <p:nvPr/>
          </p:nvPicPr>
          <p:blipFill>
            <a:blip r:embed="rId5"/>
            <a:stretch>
              <a:fillRect/>
            </a:stretch>
          </p:blipFill>
          <p:spPr>
            <a:xfrm>
              <a:off x="6164179" y="5137322"/>
              <a:ext cx="5854366" cy="1704675"/>
            </a:xfrm>
            <a:prstGeom prst="rect">
              <a:avLst/>
            </a:prstGeom>
          </p:spPr>
        </p:pic>
        <p:sp>
          <p:nvSpPr>
            <p:cNvPr id="8" name="CasellaDiTesto 7">
              <a:extLst>
                <a:ext uri="{FF2B5EF4-FFF2-40B4-BE49-F238E27FC236}">
                  <a16:creationId xmlns:a16="http://schemas.microsoft.com/office/drawing/2014/main" id="{9A7A32A4-D081-43F7-8A48-26A8D2EA40CB}"/>
                </a:ext>
              </a:extLst>
            </p:cNvPr>
            <p:cNvSpPr txBox="1"/>
            <p:nvPr/>
          </p:nvSpPr>
          <p:spPr>
            <a:xfrm>
              <a:off x="7514376" y="4757758"/>
              <a:ext cx="2877180" cy="379565"/>
            </a:xfrm>
            <a:prstGeom prst="rect">
              <a:avLst/>
            </a:prstGeom>
            <a:noFill/>
          </p:spPr>
          <p:txBody>
            <a:bodyPr wrap="square" rtlCol="0">
              <a:spAutoFit/>
            </a:bodyPr>
            <a:lstStyle/>
            <a:p>
              <a:r>
                <a:rPr lang="it-IT" sz="1600" dirty="0"/>
                <a:t>Caso a 8 bit (SIMD=1)</a:t>
              </a:r>
            </a:p>
          </p:txBody>
        </p:sp>
      </p:grpSp>
      <p:sp>
        <p:nvSpPr>
          <p:cNvPr id="4" name="CasellaDiTesto 3">
            <a:extLst>
              <a:ext uri="{FF2B5EF4-FFF2-40B4-BE49-F238E27FC236}">
                <a16:creationId xmlns:a16="http://schemas.microsoft.com/office/drawing/2014/main" id="{F4844C57-F2A1-4F01-8F26-E4791823A570}"/>
              </a:ext>
            </a:extLst>
          </p:cNvPr>
          <p:cNvSpPr txBox="1"/>
          <p:nvPr/>
        </p:nvSpPr>
        <p:spPr>
          <a:xfrm>
            <a:off x="1220224" y="1550292"/>
            <a:ext cx="1571007" cy="338554"/>
          </a:xfrm>
          <a:prstGeom prst="rect">
            <a:avLst/>
          </a:prstGeom>
          <a:noFill/>
        </p:spPr>
        <p:txBody>
          <a:bodyPr wrap="square" rtlCol="0">
            <a:spAutoFit/>
          </a:bodyPr>
          <a:lstStyle/>
          <a:p>
            <a:r>
              <a:rPr lang="it-IT" sz="1600" dirty="0"/>
              <a:t>Prodotti Finestra</a:t>
            </a:r>
          </a:p>
        </p:txBody>
      </p:sp>
      <p:sp>
        <p:nvSpPr>
          <p:cNvPr id="10" name="CasellaDiTesto 9">
            <a:extLst>
              <a:ext uri="{FF2B5EF4-FFF2-40B4-BE49-F238E27FC236}">
                <a16:creationId xmlns:a16="http://schemas.microsoft.com/office/drawing/2014/main" id="{20966595-CE26-4D20-A35F-847877456CF9}"/>
              </a:ext>
            </a:extLst>
          </p:cNvPr>
          <p:cNvSpPr txBox="1"/>
          <p:nvPr/>
        </p:nvSpPr>
        <p:spPr>
          <a:xfrm>
            <a:off x="1007598" y="2629014"/>
            <a:ext cx="2351733" cy="338554"/>
          </a:xfrm>
          <a:prstGeom prst="rect">
            <a:avLst/>
          </a:prstGeom>
          <a:noFill/>
        </p:spPr>
        <p:txBody>
          <a:bodyPr wrap="square" rtlCol="0">
            <a:spAutoFit/>
          </a:bodyPr>
          <a:lstStyle/>
          <a:p>
            <a:r>
              <a:rPr lang="it-IT" sz="1600" dirty="0"/>
              <a:t>Prodotti Finestra Splittati</a:t>
            </a:r>
          </a:p>
        </p:txBody>
      </p:sp>
    </p:spTree>
    <p:extLst>
      <p:ext uri="{BB962C8B-B14F-4D97-AF65-F5344CB8AC3E}">
        <p14:creationId xmlns:p14="http://schemas.microsoft.com/office/powerpoint/2010/main" val="217881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257B7B-DBC9-4224-BEB6-E2C7E22BB254}"/>
              </a:ext>
            </a:extLst>
          </p:cNvPr>
          <p:cNvSpPr>
            <a:spLocks noGrp="1"/>
          </p:cNvSpPr>
          <p:nvPr>
            <p:ph type="title"/>
          </p:nvPr>
        </p:nvSpPr>
        <p:spPr/>
        <p:txBody>
          <a:bodyPr/>
          <a:lstStyle/>
          <a:p>
            <a:r>
              <a:rPr lang="it-IT" dirty="0" err="1"/>
              <a:t>Convolutore</a:t>
            </a:r>
            <a:r>
              <a:rPr lang="it-IT" dirty="0"/>
              <a:t>: Somma Finale</a:t>
            </a:r>
          </a:p>
        </p:txBody>
      </p:sp>
      <p:pic>
        <p:nvPicPr>
          <p:cNvPr id="3" name="Immagine 2">
            <a:extLst>
              <a:ext uri="{FF2B5EF4-FFF2-40B4-BE49-F238E27FC236}">
                <a16:creationId xmlns:a16="http://schemas.microsoft.com/office/drawing/2014/main" id="{5B7813F1-766D-472C-B537-6DD562C4A5BA}"/>
              </a:ext>
            </a:extLst>
          </p:cNvPr>
          <p:cNvPicPr>
            <a:picLocks noChangeAspect="1"/>
          </p:cNvPicPr>
          <p:nvPr/>
        </p:nvPicPr>
        <p:blipFill>
          <a:blip r:embed="rId2" cstate="print">
            <a:extLst>
              <a:ext uri="{28A0092B-C50C-407E-A947-70E740481C1C}">
                <a14:useLocalDpi xmlns:a14="http://schemas.microsoft.com/office/drawing/2010/main" val="0"/>
              </a:ext>
            </a:extLst>
          </a:blip>
          <a:srcRect t="253" b="253"/>
          <a:stretch>
            <a:fillRect/>
          </a:stretch>
        </p:blipFill>
        <p:spPr bwMode="auto">
          <a:xfrm>
            <a:off x="89534" y="2161674"/>
            <a:ext cx="12003489" cy="3865826"/>
          </a:xfrm>
          <a:prstGeom prst="rect">
            <a:avLst/>
          </a:prstGeom>
          <a:ln>
            <a:noFill/>
          </a:ln>
          <a:extLst>
            <a:ext uri="{53640926-AAD7-44D8-BBD7-CCE9431645EC}">
              <a14:shadowObscured xmlns:a14="http://schemas.microsoft.com/office/drawing/2010/main"/>
            </a:ext>
          </a:extLst>
        </p:spPr>
      </p:pic>
      <p:sp>
        <p:nvSpPr>
          <p:cNvPr id="4" name="CasellaDiTesto 3">
            <a:extLst>
              <a:ext uri="{FF2B5EF4-FFF2-40B4-BE49-F238E27FC236}">
                <a16:creationId xmlns:a16="http://schemas.microsoft.com/office/drawing/2014/main" id="{F62B1411-A49B-49FD-B1AF-DE2D5F685F95}"/>
              </a:ext>
            </a:extLst>
          </p:cNvPr>
          <p:cNvSpPr txBox="1"/>
          <p:nvPr/>
        </p:nvSpPr>
        <p:spPr>
          <a:xfrm>
            <a:off x="10154652" y="6023810"/>
            <a:ext cx="112294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it-IT" dirty="0"/>
              <a:t>Latenza=4</a:t>
            </a:r>
          </a:p>
        </p:txBody>
      </p:sp>
    </p:spTree>
    <p:extLst>
      <p:ext uri="{BB962C8B-B14F-4D97-AF65-F5344CB8AC3E}">
        <p14:creationId xmlns:p14="http://schemas.microsoft.com/office/powerpoint/2010/main" val="166524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B186FC-B608-4DE3-98BE-A3A2C3AE85C9}"/>
              </a:ext>
            </a:extLst>
          </p:cNvPr>
          <p:cNvSpPr>
            <a:spLocks noGrp="1"/>
          </p:cNvSpPr>
          <p:nvPr>
            <p:ph type="title"/>
          </p:nvPr>
        </p:nvSpPr>
        <p:spPr/>
        <p:txBody>
          <a:bodyPr/>
          <a:lstStyle/>
          <a:p>
            <a:r>
              <a:rPr lang="it-IT" dirty="0"/>
              <a:t>FSM(1/3)</a:t>
            </a:r>
          </a:p>
        </p:txBody>
      </p:sp>
      <p:pic>
        <p:nvPicPr>
          <p:cNvPr id="4" name="Immagine 3">
            <a:extLst>
              <a:ext uri="{FF2B5EF4-FFF2-40B4-BE49-F238E27FC236}">
                <a16:creationId xmlns:a16="http://schemas.microsoft.com/office/drawing/2014/main" id="{CF900737-0A44-4D73-BAAF-103F8D3D3476}"/>
              </a:ext>
            </a:extLst>
          </p:cNvPr>
          <p:cNvPicPr>
            <a:picLocks noChangeAspect="1"/>
          </p:cNvPicPr>
          <p:nvPr/>
        </p:nvPicPr>
        <p:blipFill>
          <a:blip r:embed="rId2"/>
          <a:stretch>
            <a:fillRect/>
          </a:stretch>
        </p:blipFill>
        <p:spPr>
          <a:xfrm>
            <a:off x="1429768" y="2114331"/>
            <a:ext cx="2796833" cy="3346902"/>
          </a:xfrm>
          <a:prstGeom prst="rect">
            <a:avLst/>
          </a:prstGeom>
        </p:spPr>
      </p:pic>
      <p:pic>
        <p:nvPicPr>
          <p:cNvPr id="5" name="Immagine 4">
            <a:extLst>
              <a:ext uri="{FF2B5EF4-FFF2-40B4-BE49-F238E27FC236}">
                <a16:creationId xmlns:a16="http://schemas.microsoft.com/office/drawing/2014/main" id="{13E91F32-D4A7-4243-8D82-BA9822032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035" y="486764"/>
            <a:ext cx="6631497" cy="5818181"/>
          </a:xfrm>
          <a:prstGeom prst="rect">
            <a:avLst/>
          </a:prstGeom>
        </p:spPr>
      </p:pic>
    </p:spTree>
    <p:extLst>
      <p:ext uri="{BB962C8B-B14F-4D97-AF65-F5344CB8AC3E}">
        <p14:creationId xmlns:p14="http://schemas.microsoft.com/office/powerpoint/2010/main" val="1660569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B186FC-B608-4DE3-98BE-A3A2C3AE85C9}"/>
              </a:ext>
            </a:extLst>
          </p:cNvPr>
          <p:cNvSpPr>
            <a:spLocks noGrp="1"/>
          </p:cNvSpPr>
          <p:nvPr>
            <p:ph type="title"/>
          </p:nvPr>
        </p:nvSpPr>
        <p:spPr/>
        <p:txBody>
          <a:bodyPr/>
          <a:lstStyle/>
          <a:p>
            <a:r>
              <a:rPr lang="it-IT" dirty="0"/>
              <a:t>FSM(2/3)</a:t>
            </a:r>
          </a:p>
        </p:txBody>
      </p:sp>
      <p:sp>
        <p:nvSpPr>
          <p:cNvPr id="5" name="CasellaDiTesto 4">
            <a:extLst>
              <a:ext uri="{FF2B5EF4-FFF2-40B4-BE49-F238E27FC236}">
                <a16:creationId xmlns:a16="http://schemas.microsoft.com/office/drawing/2014/main" id="{0EC4927B-59DD-4C73-B51E-FE0FC7F37FDE}"/>
              </a:ext>
            </a:extLst>
          </p:cNvPr>
          <p:cNvSpPr txBox="1"/>
          <p:nvPr/>
        </p:nvSpPr>
        <p:spPr>
          <a:xfrm>
            <a:off x="838200" y="1724693"/>
            <a:ext cx="4350391" cy="2059795"/>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r>
              <a:rPr lang="it-IT" sz="1200" b="1" dirty="0">
                <a:effectLst/>
                <a:latin typeface="Calibri" panose="020F0502020204030204" pitchFamily="34" charset="0"/>
                <a:ea typeface="Calibri" panose="020F0502020204030204" pitchFamily="34" charset="0"/>
                <a:cs typeface="Times New Roman" panose="02020603050405020304" pitchFamily="18" charset="0"/>
              </a:rPr>
              <a:t>IDLE</a:t>
            </a:r>
            <a:r>
              <a:rPr lang="it-IT" sz="1200" dirty="0">
                <a:effectLst/>
                <a:latin typeface="Calibri" panose="020F0502020204030204" pitchFamily="34" charset="0"/>
                <a:ea typeface="Calibri" panose="020F0502020204030204" pitchFamily="34" charset="0"/>
                <a:cs typeface="Times New Roman" panose="02020603050405020304" pitchFamily="18" charset="0"/>
              </a:rPr>
              <a:t>: stato in cui il circuito viene resettato, rimanendo in attesa del segnale di </a:t>
            </a:r>
            <a:r>
              <a:rPr lang="it-IT" sz="1200" b="1" dirty="0">
                <a:effectLst/>
                <a:latin typeface="Calibri" panose="020F0502020204030204" pitchFamily="34" charset="0"/>
                <a:ea typeface="Calibri" panose="020F0502020204030204" pitchFamily="34" charset="0"/>
                <a:cs typeface="Times New Roman" panose="02020603050405020304" pitchFamily="18" charset="0"/>
              </a:rPr>
              <a:t>START</a:t>
            </a:r>
            <a:r>
              <a:rPr lang="it-IT" sz="12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buFont typeface="Symbol" panose="05050102010706020507" pitchFamily="18" charset="2"/>
              <a:buChar char=""/>
            </a:pP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Symbol" panose="05050102010706020507" pitchFamily="18" charset="2"/>
              <a:buChar char=""/>
            </a:pPr>
            <a:r>
              <a:rPr lang="it-IT" sz="1200" b="1" dirty="0">
                <a:effectLst/>
                <a:latin typeface="Calibri" panose="020F0502020204030204" pitchFamily="34" charset="0"/>
                <a:ea typeface="Calibri" panose="020F0502020204030204" pitchFamily="34" charset="0"/>
                <a:cs typeface="Times New Roman" panose="02020603050405020304" pitchFamily="18" charset="0"/>
              </a:rPr>
              <a:t>WAIT LATENCY</a:t>
            </a:r>
            <a:r>
              <a:rPr lang="it-IT" sz="1200" dirty="0">
                <a:effectLst/>
                <a:latin typeface="Calibri" panose="020F0502020204030204" pitchFamily="34" charset="0"/>
                <a:ea typeface="Calibri" panose="020F0502020204030204" pitchFamily="34" charset="0"/>
                <a:cs typeface="Times New Roman" panose="02020603050405020304" pitchFamily="18" charset="0"/>
              </a:rPr>
              <a:t>: viene abilitata la memoria di ingresso, fornendogli inoltre gli indirizzi per leggere l’immagine in uscita. Una volta trascorsa la latenza iniziale, ovvero quando il primo pixel dell’immagine arriverà sul registro centrale, si passa nello stadio </a:t>
            </a:r>
            <a:r>
              <a:rPr lang="it-IT" sz="1200" b="1" dirty="0">
                <a:effectLst/>
                <a:latin typeface="Calibri" panose="020F0502020204030204" pitchFamily="34" charset="0"/>
                <a:ea typeface="Calibri" panose="020F0502020204030204" pitchFamily="34" charset="0"/>
                <a:cs typeface="Times New Roman" panose="02020603050405020304" pitchFamily="18" charset="0"/>
              </a:rPr>
              <a:t>ELABORATION</a:t>
            </a:r>
          </a:p>
          <a:p>
            <a:pPr marL="342900" lvl="0" indent="-342900" algn="just">
              <a:lnSpc>
                <a:spcPct val="107000"/>
              </a:lnSpc>
              <a:buFont typeface="Symbol" panose="05050102010706020507" pitchFamily="18" charset="2"/>
              <a:buChar char=""/>
            </a:pP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magine 5" descr="Immagine che contiene testo&#10;&#10;Descrizione generata automaticamente">
            <a:extLst>
              <a:ext uri="{FF2B5EF4-FFF2-40B4-BE49-F238E27FC236}">
                <a16:creationId xmlns:a16="http://schemas.microsoft.com/office/drawing/2014/main" id="{345ED1F4-B5AF-411F-8FEC-373F73E8D9F9}"/>
              </a:ext>
            </a:extLst>
          </p:cNvPr>
          <p:cNvPicPr>
            <a:picLocks noChangeAspect="1"/>
          </p:cNvPicPr>
          <p:nvPr/>
        </p:nvPicPr>
        <p:blipFill>
          <a:blip r:embed="rId2"/>
          <a:stretch>
            <a:fillRect/>
          </a:stretch>
        </p:blipFill>
        <p:spPr>
          <a:xfrm>
            <a:off x="5407091" y="60803"/>
            <a:ext cx="2883862" cy="38253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descr="Immagine che contiene testo&#10;&#10;Descrizione generata automaticamente">
            <a:extLst>
              <a:ext uri="{FF2B5EF4-FFF2-40B4-BE49-F238E27FC236}">
                <a16:creationId xmlns:a16="http://schemas.microsoft.com/office/drawing/2014/main" id="{4DE1B852-E3E8-400C-A493-EBE6107D0E2A}"/>
              </a:ext>
            </a:extLst>
          </p:cNvPr>
          <p:cNvPicPr>
            <a:picLocks noChangeAspect="1"/>
          </p:cNvPicPr>
          <p:nvPr/>
        </p:nvPicPr>
        <p:blipFill>
          <a:blip r:embed="rId3"/>
          <a:stretch>
            <a:fillRect/>
          </a:stretch>
        </p:blipFill>
        <p:spPr>
          <a:xfrm>
            <a:off x="8432336" y="331672"/>
            <a:ext cx="3586883" cy="2969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magine 8">
            <a:extLst>
              <a:ext uri="{FF2B5EF4-FFF2-40B4-BE49-F238E27FC236}">
                <a16:creationId xmlns:a16="http://schemas.microsoft.com/office/drawing/2014/main" id="{8F049185-107C-42B2-A85B-655A03112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547" y="3818493"/>
            <a:ext cx="10586906" cy="3008601"/>
          </a:xfrm>
          <a:prstGeom prst="rect">
            <a:avLst/>
          </a:prstGeom>
        </p:spPr>
      </p:pic>
    </p:spTree>
    <p:extLst>
      <p:ext uri="{BB962C8B-B14F-4D97-AF65-F5344CB8AC3E}">
        <p14:creationId xmlns:p14="http://schemas.microsoft.com/office/powerpoint/2010/main" val="1456463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B186FC-B608-4DE3-98BE-A3A2C3AE85C9}"/>
              </a:ext>
            </a:extLst>
          </p:cNvPr>
          <p:cNvSpPr>
            <a:spLocks noGrp="1"/>
          </p:cNvSpPr>
          <p:nvPr>
            <p:ph type="title"/>
          </p:nvPr>
        </p:nvSpPr>
        <p:spPr/>
        <p:txBody>
          <a:bodyPr/>
          <a:lstStyle/>
          <a:p>
            <a:r>
              <a:rPr lang="it-IT" dirty="0"/>
              <a:t>FSM</a:t>
            </a:r>
          </a:p>
        </p:txBody>
      </p:sp>
      <p:sp>
        <p:nvSpPr>
          <p:cNvPr id="5" name="CasellaDiTesto 4">
            <a:extLst>
              <a:ext uri="{FF2B5EF4-FFF2-40B4-BE49-F238E27FC236}">
                <a16:creationId xmlns:a16="http://schemas.microsoft.com/office/drawing/2014/main" id="{A538532C-3AFC-48AB-BEBF-3B177BBC82A9}"/>
              </a:ext>
            </a:extLst>
          </p:cNvPr>
          <p:cNvSpPr txBox="1"/>
          <p:nvPr/>
        </p:nvSpPr>
        <p:spPr>
          <a:xfrm>
            <a:off x="3355596" y="1510167"/>
            <a:ext cx="8641009" cy="1269322"/>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it-IT" sz="1200" b="1" dirty="0">
                <a:effectLst/>
                <a:latin typeface="Calibri" panose="020F0502020204030204" pitchFamily="34" charset="0"/>
                <a:ea typeface="Calibri" panose="020F0502020204030204" pitchFamily="34" charset="0"/>
                <a:cs typeface="Times New Roman" panose="02020603050405020304" pitchFamily="18" charset="0"/>
              </a:rPr>
              <a:t>ELABORATION</a:t>
            </a:r>
            <a:r>
              <a:rPr lang="it-IT" sz="1200" dirty="0">
                <a:effectLst/>
                <a:latin typeface="Calibri" panose="020F0502020204030204" pitchFamily="34" charset="0"/>
                <a:ea typeface="Calibri" panose="020F0502020204030204" pitchFamily="34" charset="0"/>
                <a:cs typeface="Times New Roman" panose="02020603050405020304" pitchFamily="18" charset="0"/>
              </a:rPr>
              <a:t>: viene gestito il padding a secondo dell’elemento che si sta processando, una volta trascorsa la latenza del circuito </a:t>
            </a:r>
            <a:r>
              <a:rPr lang="it-IT" sz="1200" dirty="0" err="1">
                <a:effectLst/>
                <a:latin typeface="Calibri" panose="020F0502020204030204" pitchFamily="34" charset="0"/>
                <a:ea typeface="Calibri" panose="020F0502020204030204" pitchFamily="34" charset="0"/>
                <a:cs typeface="Times New Roman" panose="02020603050405020304" pitchFamily="18" charset="0"/>
              </a:rPr>
              <a:t>convolutore</a:t>
            </a:r>
            <a:r>
              <a:rPr lang="it-IT" sz="1200" dirty="0">
                <a:effectLst/>
                <a:latin typeface="Calibri" panose="020F0502020204030204" pitchFamily="34" charset="0"/>
                <a:ea typeface="Calibri" panose="020F0502020204030204" pitchFamily="34" charset="0"/>
                <a:cs typeface="Times New Roman" panose="02020603050405020304" pitchFamily="18" charset="0"/>
              </a:rPr>
              <a:t> (pari ad 11 colpi di clock) si alza l’</a:t>
            </a:r>
            <a:r>
              <a:rPr lang="it-IT" sz="1200" b="1" i="1" dirty="0" err="1">
                <a:effectLst/>
                <a:latin typeface="Calibri" panose="020F0502020204030204" pitchFamily="34" charset="0"/>
                <a:ea typeface="Calibri" panose="020F0502020204030204" pitchFamily="34" charset="0"/>
                <a:cs typeface="Times New Roman" panose="02020603050405020304" pitchFamily="18" charset="0"/>
              </a:rPr>
              <a:t>enable</a:t>
            </a:r>
            <a:r>
              <a:rPr lang="it-IT" sz="1200" dirty="0">
                <a:effectLst/>
                <a:latin typeface="Calibri" panose="020F0502020204030204" pitchFamily="34" charset="0"/>
                <a:ea typeface="Calibri" panose="020F0502020204030204" pitchFamily="34" charset="0"/>
                <a:cs typeface="Times New Roman" panose="02020603050405020304" pitchFamily="18" charset="0"/>
              </a:rPr>
              <a:t> della memoria di uscita, e viene abilitata in scrittura, e dopo i 2 colpi di clock della memoria di uscita si ottiene il primo risultato valido. La macchina rimane nello stadio di </a:t>
            </a:r>
            <a:r>
              <a:rPr lang="it-IT" sz="1200" i="1" dirty="0" err="1">
                <a:effectLst/>
                <a:latin typeface="Calibri" panose="020F0502020204030204" pitchFamily="34" charset="0"/>
                <a:ea typeface="Calibri" panose="020F0502020204030204" pitchFamily="34" charset="0"/>
                <a:cs typeface="Times New Roman" panose="02020603050405020304" pitchFamily="18" charset="0"/>
              </a:rPr>
              <a:t>elaboration</a:t>
            </a:r>
            <a:r>
              <a:rPr lang="it-IT" sz="1200" dirty="0">
                <a:effectLst/>
                <a:latin typeface="Calibri" panose="020F0502020204030204" pitchFamily="34" charset="0"/>
                <a:ea typeface="Calibri" panose="020F0502020204030204" pitchFamily="34" charset="0"/>
                <a:cs typeface="Times New Roman" panose="02020603050405020304" pitchFamily="18" charset="0"/>
              </a:rPr>
              <a:t> finché l’indirizzo della memoria di ingresso non arriva a 4095, quindi finché l’ultimo dato è stato letto dalla memoria in ingresso.</a:t>
            </a:r>
          </a:p>
          <a:p>
            <a:pPr marL="342900" lvl="0" indent="-342900" algn="just">
              <a:lnSpc>
                <a:spcPct val="107000"/>
              </a:lnSpc>
              <a:buFont typeface="Symbol" panose="05050102010706020507" pitchFamily="18" charset="2"/>
              <a:buChar char=""/>
            </a:pP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magine 6">
            <a:extLst>
              <a:ext uri="{FF2B5EF4-FFF2-40B4-BE49-F238E27FC236}">
                <a16:creationId xmlns:a16="http://schemas.microsoft.com/office/drawing/2014/main" id="{BF004CE8-7BCE-4FD0-A496-7B5A4A059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427" y="2779489"/>
            <a:ext cx="9427178" cy="2933414"/>
          </a:xfrm>
          <a:prstGeom prst="rect">
            <a:avLst/>
          </a:prstGeom>
        </p:spPr>
      </p:pic>
      <p:pic>
        <p:nvPicPr>
          <p:cNvPr id="8" name="Immagine 7">
            <a:extLst>
              <a:ext uri="{FF2B5EF4-FFF2-40B4-BE49-F238E27FC236}">
                <a16:creationId xmlns:a16="http://schemas.microsoft.com/office/drawing/2014/main" id="{D408DF5C-E86F-44F8-8093-28C961313A94}"/>
              </a:ext>
            </a:extLst>
          </p:cNvPr>
          <p:cNvPicPr>
            <a:picLocks noChangeAspect="1"/>
          </p:cNvPicPr>
          <p:nvPr/>
        </p:nvPicPr>
        <p:blipFill>
          <a:blip r:embed="rId3"/>
          <a:stretch>
            <a:fillRect/>
          </a:stretch>
        </p:blipFill>
        <p:spPr>
          <a:xfrm>
            <a:off x="416777" y="1342545"/>
            <a:ext cx="1856640" cy="5409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2118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B186FC-B608-4DE3-98BE-A3A2C3AE85C9}"/>
              </a:ext>
            </a:extLst>
          </p:cNvPr>
          <p:cNvSpPr>
            <a:spLocks noGrp="1"/>
          </p:cNvSpPr>
          <p:nvPr>
            <p:ph type="title"/>
          </p:nvPr>
        </p:nvSpPr>
        <p:spPr/>
        <p:txBody>
          <a:bodyPr/>
          <a:lstStyle/>
          <a:p>
            <a:r>
              <a:rPr lang="it-IT" dirty="0"/>
              <a:t>FSM</a:t>
            </a:r>
          </a:p>
        </p:txBody>
      </p:sp>
      <p:sp>
        <p:nvSpPr>
          <p:cNvPr id="5" name="CasellaDiTesto 4">
            <a:extLst>
              <a:ext uri="{FF2B5EF4-FFF2-40B4-BE49-F238E27FC236}">
                <a16:creationId xmlns:a16="http://schemas.microsoft.com/office/drawing/2014/main" id="{A538532C-3AFC-48AB-BEBF-3B177BBC82A9}"/>
              </a:ext>
            </a:extLst>
          </p:cNvPr>
          <p:cNvSpPr txBox="1"/>
          <p:nvPr/>
        </p:nvSpPr>
        <p:spPr>
          <a:xfrm>
            <a:off x="3972188" y="1384682"/>
            <a:ext cx="7093240" cy="676467"/>
          </a:xfrm>
          <a:prstGeom prst="rect">
            <a:avLst/>
          </a:prstGeom>
          <a:noFill/>
        </p:spPr>
        <p:txBody>
          <a:bodyPr wrap="square">
            <a:spAutoFit/>
          </a:bodyPr>
          <a:lstStyle/>
          <a:p>
            <a:pPr marL="342900" lvl="0" indent="-342900" algn="just">
              <a:lnSpc>
                <a:spcPct val="107000"/>
              </a:lnSpc>
              <a:spcAft>
                <a:spcPts val="800"/>
              </a:spcAft>
              <a:buFont typeface="Symbol" panose="05050102010706020507" pitchFamily="18" charset="2"/>
              <a:buChar char=""/>
            </a:pPr>
            <a:r>
              <a:rPr lang="it-IT" sz="1200" b="1" dirty="0">
                <a:effectLst/>
                <a:latin typeface="Calibri" panose="020F0502020204030204" pitchFamily="34" charset="0"/>
                <a:ea typeface="Calibri" panose="020F0502020204030204" pitchFamily="34" charset="0"/>
                <a:cs typeface="Times New Roman" panose="02020603050405020304" pitchFamily="18" charset="0"/>
              </a:rPr>
              <a:t>END ELABORATION</a:t>
            </a:r>
            <a:r>
              <a:rPr lang="it-IT" sz="1200" dirty="0">
                <a:effectLst/>
                <a:latin typeface="Calibri" panose="020F0502020204030204" pitchFamily="34" charset="0"/>
                <a:ea typeface="Calibri" panose="020F0502020204030204" pitchFamily="34" charset="0"/>
                <a:cs typeface="Times New Roman" panose="02020603050405020304" pitchFamily="18" charset="0"/>
              </a:rPr>
              <a:t>: si rimane in attesa </a:t>
            </a:r>
            <a:r>
              <a:rPr lang="it-IT" sz="1200" dirty="0" err="1">
                <a:effectLst/>
                <a:latin typeface="Calibri" panose="020F0502020204030204" pitchFamily="34" charset="0"/>
                <a:ea typeface="Calibri" panose="020F0502020204030204" pitchFamily="34" charset="0"/>
                <a:cs typeface="Times New Roman" panose="02020603050405020304" pitchFamily="18" charset="0"/>
              </a:rPr>
              <a:t>finchè</a:t>
            </a:r>
            <a:r>
              <a:rPr lang="it-IT" sz="1200" dirty="0">
                <a:effectLst/>
                <a:latin typeface="Calibri" panose="020F0502020204030204" pitchFamily="34" charset="0"/>
                <a:ea typeface="Calibri" panose="020F0502020204030204" pitchFamily="34" charset="0"/>
                <a:cs typeface="Times New Roman" panose="02020603050405020304" pitchFamily="18" charset="0"/>
              </a:rPr>
              <a:t> l’ultimo pixel filtrato arriva in ingresso alla memoria di uscita, gestendo il padding per le righe rimanenti, continuando ad asserire l’uscita valida finché non viene fornito in uscita l’ultimo pixel filtrato.</a:t>
            </a:r>
          </a:p>
        </p:txBody>
      </p:sp>
      <p:pic>
        <p:nvPicPr>
          <p:cNvPr id="4" name="Immagine 3" descr="Immagine che contiene tavolo&#10;&#10;Descrizione generata automaticamente">
            <a:extLst>
              <a:ext uri="{FF2B5EF4-FFF2-40B4-BE49-F238E27FC236}">
                <a16:creationId xmlns:a16="http://schemas.microsoft.com/office/drawing/2014/main" id="{6CB82B4E-4231-4052-B863-B5437DF7BE94}"/>
              </a:ext>
            </a:extLst>
          </p:cNvPr>
          <p:cNvPicPr>
            <a:picLocks noChangeAspect="1"/>
          </p:cNvPicPr>
          <p:nvPr/>
        </p:nvPicPr>
        <p:blipFill>
          <a:blip r:embed="rId2"/>
          <a:stretch>
            <a:fillRect/>
          </a:stretch>
        </p:blipFill>
        <p:spPr>
          <a:xfrm>
            <a:off x="96402" y="1384682"/>
            <a:ext cx="2525266" cy="5351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magine 5">
            <a:extLst>
              <a:ext uri="{FF2B5EF4-FFF2-40B4-BE49-F238E27FC236}">
                <a16:creationId xmlns:a16="http://schemas.microsoft.com/office/drawing/2014/main" id="{6E895D82-19EF-4F46-8FE4-9DFFC190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088" y="2244115"/>
            <a:ext cx="9478160" cy="3464953"/>
          </a:xfrm>
          <a:prstGeom prst="rect">
            <a:avLst/>
          </a:prstGeom>
        </p:spPr>
      </p:pic>
    </p:spTree>
    <p:extLst>
      <p:ext uri="{BB962C8B-B14F-4D97-AF65-F5344CB8AC3E}">
        <p14:creationId xmlns:p14="http://schemas.microsoft.com/office/powerpoint/2010/main" val="2234503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B186FC-B608-4DE3-98BE-A3A2C3AE85C9}"/>
              </a:ext>
            </a:extLst>
          </p:cNvPr>
          <p:cNvSpPr>
            <a:spLocks noGrp="1"/>
          </p:cNvSpPr>
          <p:nvPr>
            <p:ph type="title"/>
          </p:nvPr>
        </p:nvSpPr>
        <p:spPr/>
        <p:txBody>
          <a:bodyPr/>
          <a:lstStyle/>
          <a:p>
            <a:r>
              <a:rPr lang="it-IT" dirty="0"/>
              <a:t>FSM</a:t>
            </a:r>
          </a:p>
        </p:txBody>
      </p:sp>
      <p:pic>
        <p:nvPicPr>
          <p:cNvPr id="7" name="Immagine 6">
            <a:extLst>
              <a:ext uri="{FF2B5EF4-FFF2-40B4-BE49-F238E27FC236}">
                <a16:creationId xmlns:a16="http://schemas.microsoft.com/office/drawing/2014/main" id="{8F8E190A-2965-4525-8522-7EF75823B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664" y="1537083"/>
            <a:ext cx="5127171" cy="4354286"/>
          </a:xfrm>
          <a:prstGeom prst="rect">
            <a:avLst/>
          </a:prstGeom>
        </p:spPr>
      </p:pic>
    </p:spTree>
    <p:extLst>
      <p:ext uri="{BB962C8B-B14F-4D97-AF65-F5344CB8AC3E}">
        <p14:creationId xmlns:p14="http://schemas.microsoft.com/office/powerpoint/2010/main" val="4056003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E95439-36D5-45FA-BA12-FC6C26E95025}"/>
              </a:ext>
            </a:extLst>
          </p:cNvPr>
          <p:cNvSpPr>
            <a:spLocks noGrp="1"/>
          </p:cNvSpPr>
          <p:nvPr>
            <p:ph type="title"/>
          </p:nvPr>
        </p:nvSpPr>
        <p:spPr/>
        <p:txBody>
          <a:bodyPr/>
          <a:lstStyle/>
          <a:p>
            <a:r>
              <a:rPr lang="it-IT" dirty="0"/>
              <a:t>FILTRAGGIO NEL DOMINIO SPAZIO (1/2)</a:t>
            </a:r>
          </a:p>
        </p:txBody>
      </p:sp>
      <p:pic>
        <p:nvPicPr>
          <p:cNvPr id="5" name="Immagine 4" descr="Immagine che contiene donna, persona&#10;&#10;Descrizione generata automaticamente">
            <a:extLst>
              <a:ext uri="{FF2B5EF4-FFF2-40B4-BE49-F238E27FC236}">
                <a16:creationId xmlns:a16="http://schemas.microsoft.com/office/drawing/2014/main" id="{E7836937-0D36-4C9F-85B4-84DB51FD5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094" y="1603264"/>
            <a:ext cx="2201779" cy="2201779"/>
          </a:xfrm>
          <a:prstGeom prst="rect">
            <a:avLst/>
          </a:prstGeom>
        </p:spPr>
      </p:pic>
      <p:sp>
        <p:nvSpPr>
          <p:cNvPr id="6" name="CasellaDiTesto 5">
            <a:extLst>
              <a:ext uri="{FF2B5EF4-FFF2-40B4-BE49-F238E27FC236}">
                <a16:creationId xmlns:a16="http://schemas.microsoft.com/office/drawing/2014/main" id="{45592E1F-5AFA-4BDB-B7C0-7234B55ADC16}"/>
              </a:ext>
            </a:extLst>
          </p:cNvPr>
          <p:cNvSpPr txBox="1"/>
          <p:nvPr/>
        </p:nvSpPr>
        <p:spPr>
          <a:xfrm>
            <a:off x="3951370" y="2286200"/>
            <a:ext cx="2201779" cy="923330"/>
          </a:xfrm>
          <a:prstGeom prst="rect">
            <a:avLst/>
          </a:prstGeom>
          <a:noFill/>
        </p:spPr>
        <p:txBody>
          <a:bodyPr wrap="square" rtlCol="0">
            <a:spAutoFit/>
          </a:bodyPr>
          <a:lstStyle/>
          <a:p>
            <a:pPr marL="285750" indent="-285750">
              <a:buFont typeface="Arial" panose="020B0604020202020204" pitchFamily="34" charset="0"/>
              <a:buChar char="•"/>
            </a:pPr>
            <a:r>
              <a:rPr lang="it-IT" dirty="0"/>
              <a:t>Immagine 64x64</a:t>
            </a:r>
          </a:p>
          <a:p>
            <a:pPr marL="285750" indent="-285750">
              <a:buFont typeface="Arial" panose="020B0604020202020204" pitchFamily="34" charset="0"/>
              <a:buChar char="•"/>
            </a:pPr>
            <a:r>
              <a:rPr lang="it-IT" dirty="0"/>
              <a:t>16 bit</a:t>
            </a:r>
          </a:p>
          <a:p>
            <a:pPr marL="285750" indent="-285750">
              <a:buFont typeface="Arial" panose="020B0604020202020204" pitchFamily="34" charset="0"/>
              <a:buChar char="•"/>
            </a:pPr>
            <a:r>
              <a:rPr lang="it-IT" dirty="0"/>
              <a:t>Scala di grigi</a:t>
            </a:r>
          </a:p>
        </p:txBody>
      </p:sp>
      <p:pic>
        <p:nvPicPr>
          <p:cNvPr id="9" name="Immagine 8">
            <a:extLst>
              <a:ext uri="{FF2B5EF4-FFF2-40B4-BE49-F238E27FC236}">
                <a16:creationId xmlns:a16="http://schemas.microsoft.com/office/drawing/2014/main" id="{78D61D01-66A1-4F73-A770-A7964B0273B8}"/>
              </a:ext>
            </a:extLst>
          </p:cNvPr>
          <p:cNvPicPr>
            <a:picLocks noChangeAspect="1"/>
          </p:cNvPicPr>
          <p:nvPr/>
        </p:nvPicPr>
        <p:blipFill>
          <a:blip r:embed="rId3"/>
          <a:stretch>
            <a:fillRect/>
          </a:stretch>
        </p:blipFill>
        <p:spPr>
          <a:xfrm>
            <a:off x="920296" y="4681578"/>
            <a:ext cx="2909119" cy="1366837"/>
          </a:xfrm>
          <a:prstGeom prst="rect">
            <a:avLst/>
          </a:prstGeom>
        </p:spPr>
      </p:pic>
      <p:sp>
        <p:nvSpPr>
          <p:cNvPr id="10" name="CasellaDiTesto 9">
            <a:extLst>
              <a:ext uri="{FF2B5EF4-FFF2-40B4-BE49-F238E27FC236}">
                <a16:creationId xmlns:a16="http://schemas.microsoft.com/office/drawing/2014/main" id="{21AE7FDA-2526-4B42-99A5-B98EE5C89EC1}"/>
              </a:ext>
            </a:extLst>
          </p:cNvPr>
          <p:cNvSpPr txBox="1"/>
          <p:nvPr/>
        </p:nvSpPr>
        <p:spPr>
          <a:xfrm>
            <a:off x="3951371" y="5161824"/>
            <a:ext cx="2201779" cy="646331"/>
          </a:xfrm>
          <a:prstGeom prst="rect">
            <a:avLst/>
          </a:prstGeom>
          <a:noFill/>
        </p:spPr>
        <p:txBody>
          <a:bodyPr wrap="square" rtlCol="0">
            <a:spAutoFit/>
          </a:bodyPr>
          <a:lstStyle/>
          <a:p>
            <a:pPr marL="285750" indent="-285750">
              <a:buFont typeface="Arial" panose="020B0604020202020204" pitchFamily="34" charset="0"/>
              <a:buChar char="•"/>
            </a:pPr>
            <a:r>
              <a:rPr lang="it-IT" dirty="0"/>
              <a:t>Kernel 3x3</a:t>
            </a:r>
          </a:p>
          <a:p>
            <a:pPr marL="285750" indent="-285750">
              <a:buFont typeface="Arial" panose="020B0604020202020204" pitchFamily="34" charset="0"/>
              <a:buChar char="•"/>
            </a:pPr>
            <a:r>
              <a:rPr lang="it-IT" dirty="0"/>
              <a:t>4 bit </a:t>
            </a:r>
            <a:r>
              <a:rPr lang="it-IT" dirty="0" err="1"/>
              <a:t>signed</a:t>
            </a:r>
            <a:r>
              <a:rPr lang="it-IT" dirty="0"/>
              <a:t> (2’s)</a:t>
            </a:r>
          </a:p>
        </p:txBody>
      </p:sp>
      <p:grpSp>
        <p:nvGrpSpPr>
          <p:cNvPr id="12" name="Gruppo 11">
            <a:extLst>
              <a:ext uri="{FF2B5EF4-FFF2-40B4-BE49-F238E27FC236}">
                <a16:creationId xmlns:a16="http://schemas.microsoft.com/office/drawing/2014/main" id="{F9494713-2BD6-431B-A1D1-78C6188CD19D}"/>
              </a:ext>
            </a:extLst>
          </p:cNvPr>
          <p:cNvGrpSpPr/>
          <p:nvPr/>
        </p:nvGrpSpPr>
        <p:grpSpPr>
          <a:xfrm>
            <a:off x="6308267" y="3548905"/>
            <a:ext cx="5686516" cy="2943970"/>
            <a:chOff x="6212015" y="2541019"/>
            <a:chExt cx="5686516" cy="2943970"/>
          </a:xfrm>
        </p:grpSpPr>
        <p:pic>
          <p:nvPicPr>
            <p:cNvPr id="7" name="Immagine 6" descr="Immagine che contiene testo, shoji, cruciverba, screenshot&#10;&#10;Descrizione generata automaticamente">
              <a:extLst>
                <a:ext uri="{FF2B5EF4-FFF2-40B4-BE49-F238E27FC236}">
                  <a16:creationId xmlns:a16="http://schemas.microsoft.com/office/drawing/2014/main" id="{CBE07763-C7E7-4DE5-8B11-32E273935C8E}"/>
                </a:ext>
              </a:extLst>
            </p:cNvPr>
            <p:cNvPicPr>
              <a:picLocks noChangeAspect="1"/>
            </p:cNvPicPr>
            <p:nvPr/>
          </p:nvPicPr>
          <p:blipFill>
            <a:blip r:embed="rId4"/>
            <a:stretch>
              <a:fillRect/>
            </a:stretch>
          </p:blipFill>
          <p:spPr>
            <a:xfrm>
              <a:off x="6212015" y="2541019"/>
              <a:ext cx="5686516" cy="2135798"/>
            </a:xfrm>
            <a:prstGeom prst="rect">
              <a:avLst/>
            </a:prstGeom>
          </p:spPr>
        </p:pic>
        <p:pic>
          <p:nvPicPr>
            <p:cNvPr id="11" name="Immagine 10">
              <a:extLst>
                <a:ext uri="{FF2B5EF4-FFF2-40B4-BE49-F238E27FC236}">
                  <a16:creationId xmlns:a16="http://schemas.microsoft.com/office/drawing/2014/main" id="{346282B8-A4B0-49E0-AEDB-A8A73ADC9D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4400" y="4744579"/>
              <a:ext cx="3066415" cy="740410"/>
            </a:xfrm>
            <a:prstGeom prst="rect">
              <a:avLst/>
            </a:prstGeom>
          </p:spPr>
        </p:pic>
      </p:grpSp>
      <p:sp>
        <p:nvSpPr>
          <p:cNvPr id="13" name="CasellaDiTesto 12">
            <a:extLst>
              <a:ext uri="{FF2B5EF4-FFF2-40B4-BE49-F238E27FC236}">
                <a16:creationId xmlns:a16="http://schemas.microsoft.com/office/drawing/2014/main" id="{06FB9DC8-E042-448B-ACCA-F5222088CF67}"/>
              </a:ext>
            </a:extLst>
          </p:cNvPr>
          <p:cNvSpPr txBox="1"/>
          <p:nvPr/>
        </p:nvSpPr>
        <p:spPr>
          <a:xfrm>
            <a:off x="6729663" y="1648326"/>
            <a:ext cx="5117432"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it-IT" b="1" dirty="0">
                <a:solidFill>
                  <a:srgbClr val="FF0000"/>
                </a:solidFill>
              </a:rPr>
              <a:t>Obiettivo</a:t>
            </a:r>
          </a:p>
          <a:p>
            <a:r>
              <a:rPr lang="it-IT" dirty="0"/>
              <a:t>immagine filtrata con paradigma SIMD:</a:t>
            </a:r>
          </a:p>
          <a:p>
            <a:pPr marL="285750" indent="-285750">
              <a:buFont typeface="Arial" panose="020B0604020202020204" pitchFamily="34" charset="0"/>
              <a:buChar char="•"/>
            </a:pPr>
            <a:r>
              <a:rPr lang="it-IT" b="1" dirty="0"/>
              <a:t>SIMD=0 </a:t>
            </a:r>
            <a:r>
              <a:rPr lang="it-IT" dirty="0"/>
              <a:t>-&gt; Parallelismo 1, THP:1 (Ingressi:16bit)</a:t>
            </a:r>
          </a:p>
          <a:p>
            <a:pPr marL="285750" indent="-285750">
              <a:buFont typeface="Arial" panose="020B0604020202020204" pitchFamily="34" charset="0"/>
              <a:buChar char="•"/>
            </a:pPr>
            <a:r>
              <a:rPr lang="it-IT" b="1" dirty="0"/>
              <a:t>SIMD=1 </a:t>
            </a:r>
            <a:r>
              <a:rPr lang="it-IT" dirty="0"/>
              <a:t>-&gt; Parallelismo 2, THP:2, (Ingressi:8bit)</a:t>
            </a:r>
          </a:p>
          <a:p>
            <a:pPr marL="285750" indent="-285750">
              <a:buFont typeface="Arial" panose="020B0604020202020204" pitchFamily="34" charset="0"/>
              <a:buChar char="•"/>
            </a:pPr>
            <a:r>
              <a:rPr lang="it-IT" dirty="0"/>
              <a:t>Uscita a 32 bit</a:t>
            </a:r>
          </a:p>
          <a:p>
            <a:endParaRPr lang="it-IT" dirty="0"/>
          </a:p>
        </p:txBody>
      </p:sp>
    </p:spTree>
    <p:extLst>
      <p:ext uri="{BB962C8B-B14F-4D97-AF65-F5344CB8AC3E}">
        <p14:creationId xmlns:p14="http://schemas.microsoft.com/office/powerpoint/2010/main" val="3454581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C187DB-9B87-43C7-A5BF-1554236B3985}"/>
              </a:ext>
            </a:extLst>
          </p:cNvPr>
          <p:cNvSpPr>
            <a:spLocks noGrp="1"/>
          </p:cNvSpPr>
          <p:nvPr>
            <p:ph type="title"/>
          </p:nvPr>
        </p:nvSpPr>
        <p:spPr/>
        <p:txBody>
          <a:bodyPr/>
          <a:lstStyle/>
          <a:p>
            <a:r>
              <a:rPr lang="it-IT" dirty="0"/>
              <a:t>TIMING POST IMPLEMENTATION</a:t>
            </a:r>
          </a:p>
        </p:txBody>
      </p:sp>
      <p:pic>
        <p:nvPicPr>
          <p:cNvPr id="4" name="Immagine 3">
            <a:extLst>
              <a:ext uri="{FF2B5EF4-FFF2-40B4-BE49-F238E27FC236}">
                <a16:creationId xmlns:a16="http://schemas.microsoft.com/office/drawing/2014/main" id="{4696B6A6-B28B-426C-880B-E84490A75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3969"/>
            <a:ext cx="12192000" cy="1524000"/>
          </a:xfrm>
          <a:prstGeom prst="rect">
            <a:avLst/>
          </a:prstGeom>
        </p:spPr>
      </p:pic>
      <p:pic>
        <p:nvPicPr>
          <p:cNvPr id="7" name="Immagine 6">
            <a:extLst>
              <a:ext uri="{FF2B5EF4-FFF2-40B4-BE49-F238E27FC236}">
                <a16:creationId xmlns:a16="http://schemas.microsoft.com/office/drawing/2014/main" id="{51D756CA-CC78-4A86-B98F-3195F6235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3512"/>
            <a:ext cx="12192000" cy="3237023"/>
          </a:xfrm>
          <a:prstGeom prst="rect">
            <a:avLst/>
          </a:prstGeom>
        </p:spPr>
      </p:pic>
    </p:spTree>
    <p:extLst>
      <p:ext uri="{BB962C8B-B14F-4D97-AF65-F5344CB8AC3E}">
        <p14:creationId xmlns:p14="http://schemas.microsoft.com/office/powerpoint/2010/main" val="2553137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00AFDE-E073-4BD0-835D-97EAAD955514}"/>
              </a:ext>
            </a:extLst>
          </p:cNvPr>
          <p:cNvSpPr>
            <a:spLocks noGrp="1"/>
          </p:cNvSpPr>
          <p:nvPr>
            <p:ph type="title"/>
          </p:nvPr>
        </p:nvSpPr>
        <p:spPr/>
        <p:txBody>
          <a:bodyPr/>
          <a:lstStyle/>
          <a:p>
            <a:r>
              <a:rPr lang="it-IT" dirty="0"/>
              <a:t>RISULTATI E CONFRONTI: Prestazioni</a:t>
            </a:r>
          </a:p>
        </p:txBody>
      </p:sp>
      <p:graphicFrame>
        <p:nvGraphicFramePr>
          <p:cNvPr id="6" name="Tabella 6">
            <a:extLst>
              <a:ext uri="{FF2B5EF4-FFF2-40B4-BE49-F238E27FC236}">
                <a16:creationId xmlns:a16="http://schemas.microsoft.com/office/drawing/2014/main" id="{0C39D948-BAE1-47D8-9483-E408086811F9}"/>
              </a:ext>
            </a:extLst>
          </p:cNvPr>
          <p:cNvGraphicFramePr>
            <a:graphicFrameLocks noGrp="1"/>
          </p:cNvGraphicFramePr>
          <p:nvPr>
            <p:extLst>
              <p:ext uri="{D42A27DB-BD31-4B8C-83A1-F6EECF244321}">
                <p14:modId xmlns:p14="http://schemas.microsoft.com/office/powerpoint/2010/main" val="1669125891"/>
              </p:ext>
            </p:extLst>
          </p:nvPr>
        </p:nvGraphicFramePr>
        <p:xfrm>
          <a:off x="2441428" y="1336786"/>
          <a:ext cx="7309143" cy="1920240"/>
        </p:xfrm>
        <a:graphic>
          <a:graphicData uri="http://schemas.openxmlformats.org/drawingml/2006/table">
            <a:tbl>
              <a:tblPr firstRow="1" bandRow="1">
                <a:tableStyleId>{5C22544A-7EE6-4342-B048-85BDC9FD1C3A}</a:tableStyleId>
              </a:tblPr>
              <a:tblGrid>
                <a:gridCol w="2436381">
                  <a:extLst>
                    <a:ext uri="{9D8B030D-6E8A-4147-A177-3AD203B41FA5}">
                      <a16:colId xmlns:a16="http://schemas.microsoft.com/office/drawing/2014/main" val="3596799477"/>
                    </a:ext>
                  </a:extLst>
                </a:gridCol>
                <a:gridCol w="2436381">
                  <a:extLst>
                    <a:ext uri="{9D8B030D-6E8A-4147-A177-3AD203B41FA5}">
                      <a16:colId xmlns:a16="http://schemas.microsoft.com/office/drawing/2014/main" val="4045394404"/>
                    </a:ext>
                  </a:extLst>
                </a:gridCol>
                <a:gridCol w="2436381">
                  <a:extLst>
                    <a:ext uri="{9D8B030D-6E8A-4147-A177-3AD203B41FA5}">
                      <a16:colId xmlns:a16="http://schemas.microsoft.com/office/drawing/2014/main" val="3115533810"/>
                    </a:ext>
                  </a:extLst>
                </a:gridCol>
              </a:tblGrid>
              <a:tr h="251252">
                <a:tc gridSpan="3">
                  <a:txBody>
                    <a:bodyPr/>
                    <a:lstStyle/>
                    <a:p>
                      <a:pPr algn="ctr"/>
                      <a:r>
                        <a:rPr lang="it-IT" dirty="0"/>
                        <a:t>Prestazioni</a:t>
                      </a: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2376069809"/>
                  </a:ext>
                </a:extLst>
              </a:tr>
              <a:tr h="4396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Freq</a:t>
                      </a:r>
                      <a:r>
                        <a:rPr lang="it-IT" dirty="0"/>
                        <a:t>. max</a:t>
                      </a:r>
                    </a:p>
                    <a:p>
                      <a:endParaRPr lang="it-IT" dirty="0"/>
                    </a:p>
                  </a:txBody>
                  <a:tcPr/>
                </a:tc>
                <a:tc>
                  <a:txBody>
                    <a:bodyPr/>
                    <a:lstStyle/>
                    <a:p>
                      <a:r>
                        <a:rPr lang="it-IT" dirty="0" err="1"/>
                        <a:t>Throughtput</a:t>
                      </a:r>
                      <a:endParaRPr lang="it-IT" dirty="0"/>
                    </a:p>
                  </a:txBody>
                  <a:tcPr/>
                </a:tc>
                <a:tc>
                  <a:txBody>
                    <a:bodyPr/>
                    <a:lstStyle/>
                    <a:p>
                      <a:r>
                        <a:rPr lang="it-IT" dirty="0" err="1"/>
                        <a:t>Latency</a:t>
                      </a:r>
                      <a:endParaRPr lang="it-IT" dirty="0"/>
                    </a:p>
                  </a:txBody>
                  <a:tcPr/>
                </a:tc>
                <a:extLst>
                  <a:ext uri="{0D108BD9-81ED-4DB2-BD59-A6C34878D82A}">
                    <a16:rowId xmlns:a16="http://schemas.microsoft.com/office/drawing/2014/main" val="2438826111"/>
                  </a:ext>
                </a:extLst>
              </a:tr>
              <a:tr h="5047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71.4286 MHz</a:t>
                      </a:r>
                    </a:p>
                    <a:p>
                      <a:endParaRPr lang="it-IT" dirty="0"/>
                    </a:p>
                  </a:txBody>
                  <a:tcPr/>
                </a:tc>
                <a:tc>
                  <a:txBody>
                    <a:bodyPr/>
                    <a:lstStyle/>
                    <a:p>
                      <a:r>
                        <a:rPr lang="it-IT" dirty="0"/>
                        <a:t>1 (SIMD=0)</a:t>
                      </a:r>
                    </a:p>
                    <a:p>
                      <a:r>
                        <a:rPr lang="it-IT" dirty="0"/>
                        <a:t>2(SIMD=1)</a:t>
                      </a:r>
                    </a:p>
                  </a:txBody>
                  <a:tcPr/>
                </a:tc>
                <a:tc>
                  <a:txBody>
                    <a:bodyPr/>
                    <a:lstStyle/>
                    <a:p>
                      <a:r>
                        <a:rPr lang="it-IT" dirty="0"/>
                        <a:t>67(reg)+10(</a:t>
                      </a:r>
                      <a:r>
                        <a:rPr lang="it-IT" dirty="0" err="1"/>
                        <a:t>conv</a:t>
                      </a:r>
                      <a:r>
                        <a:rPr lang="it-IT" dirty="0"/>
                        <a:t>)+2(</a:t>
                      </a:r>
                      <a:r>
                        <a:rPr lang="it-IT" dirty="0" err="1"/>
                        <a:t>mem</a:t>
                      </a:r>
                      <a:r>
                        <a:rPr lang="it-IT" dirty="0"/>
                        <a:t>)= </a:t>
                      </a:r>
                      <a:r>
                        <a:rPr lang="it-IT" b="1" dirty="0"/>
                        <a:t>79</a:t>
                      </a:r>
                    </a:p>
                    <a:p>
                      <a:endParaRPr lang="it-IT" dirty="0"/>
                    </a:p>
                  </a:txBody>
                  <a:tcPr/>
                </a:tc>
                <a:extLst>
                  <a:ext uri="{0D108BD9-81ED-4DB2-BD59-A6C34878D82A}">
                    <a16:rowId xmlns:a16="http://schemas.microsoft.com/office/drawing/2014/main" val="3055093754"/>
                  </a:ext>
                </a:extLst>
              </a:tr>
            </a:tbl>
          </a:graphicData>
        </a:graphic>
      </p:graphicFrame>
      <p:pic>
        <p:nvPicPr>
          <p:cNvPr id="6148" name="Picture 4">
            <a:extLst>
              <a:ext uri="{FF2B5EF4-FFF2-40B4-BE49-F238E27FC236}">
                <a16:creationId xmlns:a16="http://schemas.microsoft.com/office/drawing/2014/main" id="{5680CB81-B7A5-4B74-92C7-DDA438E03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027" y="3356084"/>
            <a:ext cx="6325343" cy="3261039"/>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562ECD26-D913-4D00-B340-ED7D44D2A199}"/>
              </a:ext>
            </a:extLst>
          </p:cNvPr>
          <p:cNvSpPr txBox="1"/>
          <p:nvPr/>
        </p:nvSpPr>
        <p:spPr>
          <a:xfrm>
            <a:off x="604662" y="4618327"/>
            <a:ext cx="1514213" cy="646331"/>
          </a:xfrm>
          <a:prstGeom prst="rect">
            <a:avLst/>
          </a:prstGeom>
          <a:noFill/>
        </p:spPr>
        <p:txBody>
          <a:bodyPr wrap="square" rtlCol="0">
            <a:spAutoFit/>
          </a:bodyPr>
          <a:lstStyle/>
          <a:p>
            <a:r>
              <a:rPr lang="it-IT" b="1" dirty="0"/>
              <a:t>Report</a:t>
            </a:r>
          </a:p>
          <a:p>
            <a:r>
              <a:rPr lang="it-IT" b="1" dirty="0"/>
              <a:t>Timing</a:t>
            </a:r>
          </a:p>
        </p:txBody>
      </p:sp>
      <p:sp>
        <p:nvSpPr>
          <p:cNvPr id="8" name="Ovale 7">
            <a:extLst>
              <a:ext uri="{FF2B5EF4-FFF2-40B4-BE49-F238E27FC236}">
                <a16:creationId xmlns:a16="http://schemas.microsoft.com/office/drawing/2014/main" id="{5407BBA6-DF10-474A-8916-CAEAF903FCE8}"/>
              </a:ext>
            </a:extLst>
          </p:cNvPr>
          <p:cNvSpPr/>
          <p:nvPr/>
        </p:nvSpPr>
        <p:spPr>
          <a:xfrm>
            <a:off x="1904301" y="3594683"/>
            <a:ext cx="3783435" cy="31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78910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00AFDE-E073-4BD0-835D-97EAAD955514}"/>
              </a:ext>
            </a:extLst>
          </p:cNvPr>
          <p:cNvSpPr>
            <a:spLocks noGrp="1"/>
          </p:cNvSpPr>
          <p:nvPr>
            <p:ph type="title"/>
          </p:nvPr>
        </p:nvSpPr>
        <p:spPr/>
        <p:txBody>
          <a:bodyPr/>
          <a:lstStyle/>
          <a:p>
            <a:r>
              <a:rPr lang="it-IT" dirty="0"/>
              <a:t>RISULTATI E CONFRONTI: Prestazioni</a:t>
            </a:r>
          </a:p>
        </p:txBody>
      </p:sp>
      <p:pic>
        <p:nvPicPr>
          <p:cNvPr id="6146" name="Picture 2">
            <a:extLst>
              <a:ext uri="{FF2B5EF4-FFF2-40B4-BE49-F238E27FC236}">
                <a16:creationId xmlns:a16="http://schemas.microsoft.com/office/drawing/2014/main" id="{B98E3B0F-E9CB-424E-897F-7E363AB44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234575" y="3327249"/>
            <a:ext cx="3941120" cy="2233867"/>
          </a:xfrm>
          <a:prstGeom prst="rect">
            <a:avLst/>
          </a:prstGeom>
        </p:spPr>
        <p:style>
          <a:lnRef idx="2">
            <a:schemeClr val="dk1"/>
          </a:lnRef>
          <a:fillRef idx="1">
            <a:schemeClr val="lt1"/>
          </a:fillRef>
          <a:effectRef idx="0">
            <a:schemeClr val="dk1"/>
          </a:effectRef>
          <a:fontRef idx="minor">
            <a:schemeClr val="dk1"/>
          </a:fontRef>
        </p:style>
      </p:pic>
      <p:sp>
        <p:nvSpPr>
          <p:cNvPr id="7" name="CasellaDiTesto 6">
            <a:extLst>
              <a:ext uri="{FF2B5EF4-FFF2-40B4-BE49-F238E27FC236}">
                <a16:creationId xmlns:a16="http://schemas.microsoft.com/office/drawing/2014/main" id="{7B603B8F-675D-4FF8-A01A-658009AA6907}"/>
              </a:ext>
            </a:extLst>
          </p:cNvPr>
          <p:cNvSpPr txBox="1"/>
          <p:nvPr/>
        </p:nvSpPr>
        <p:spPr>
          <a:xfrm>
            <a:off x="838200" y="1844046"/>
            <a:ext cx="1514213" cy="646331"/>
          </a:xfrm>
          <a:prstGeom prst="rect">
            <a:avLst/>
          </a:prstGeom>
          <a:noFill/>
        </p:spPr>
        <p:txBody>
          <a:bodyPr wrap="square" rtlCol="0">
            <a:spAutoFit/>
          </a:bodyPr>
          <a:lstStyle/>
          <a:p>
            <a:r>
              <a:rPr lang="it-IT" b="1" dirty="0"/>
              <a:t>Report</a:t>
            </a:r>
          </a:p>
          <a:p>
            <a:r>
              <a:rPr lang="it-IT" b="1" dirty="0" err="1"/>
              <a:t>Utilization</a:t>
            </a:r>
            <a:endParaRPr lang="it-IT" b="1" dirty="0"/>
          </a:p>
        </p:txBody>
      </p:sp>
      <p:pic>
        <p:nvPicPr>
          <p:cNvPr id="5" name="Immagine 4">
            <a:extLst>
              <a:ext uri="{FF2B5EF4-FFF2-40B4-BE49-F238E27FC236}">
                <a16:creationId xmlns:a16="http://schemas.microsoft.com/office/drawing/2014/main" id="{1D29B5BE-0097-42D6-AA06-EAF6D92979EE}"/>
              </a:ext>
            </a:extLst>
          </p:cNvPr>
          <p:cNvPicPr>
            <a:picLocks noChangeAspect="1"/>
          </p:cNvPicPr>
          <p:nvPr/>
        </p:nvPicPr>
        <p:blipFill>
          <a:blip r:embed="rId3"/>
          <a:stretch>
            <a:fillRect/>
          </a:stretch>
        </p:blipFill>
        <p:spPr>
          <a:xfrm>
            <a:off x="6948944" y="2823910"/>
            <a:ext cx="2859349" cy="3376569"/>
          </a:xfrm>
          <a:prstGeom prst="rect">
            <a:avLst/>
          </a:prstGeom>
        </p:spPr>
        <p:style>
          <a:lnRef idx="2">
            <a:schemeClr val="dk1"/>
          </a:lnRef>
          <a:fillRef idx="1">
            <a:schemeClr val="lt1"/>
          </a:fillRef>
          <a:effectRef idx="0">
            <a:schemeClr val="dk1"/>
          </a:effectRef>
          <a:fontRef idx="minor">
            <a:schemeClr val="dk1"/>
          </a:fontRef>
        </p:style>
      </p:pic>
      <p:pic>
        <p:nvPicPr>
          <p:cNvPr id="7170" name="Picture 2">
            <a:extLst>
              <a:ext uri="{FF2B5EF4-FFF2-40B4-BE49-F238E27FC236}">
                <a16:creationId xmlns:a16="http://schemas.microsoft.com/office/drawing/2014/main" id="{344ECCE8-C296-4919-B4B3-3D1B2F622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352413" y="1896580"/>
            <a:ext cx="7740527" cy="541265"/>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CFA48ADD-E445-46A0-9C6A-A94EEB1F5F4E}"/>
              </a:ext>
            </a:extLst>
          </p:cNvPr>
          <p:cNvSpPr txBox="1"/>
          <p:nvPr/>
        </p:nvSpPr>
        <p:spPr>
          <a:xfrm>
            <a:off x="10146484" y="4970478"/>
            <a:ext cx="128770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1200" dirty="0"/>
              <a:t>32 bit di </a:t>
            </a:r>
            <a:r>
              <a:rPr lang="it-IT" sz="1200" dirty="0" err="1"/>
              <a:t>PixOut</a:t>
            </a:r>
            <a:endParaRPr lang="it-IT" sz="1200" dirty="0"/>
          </a:p>
          <a:p>
            <a:pPr algn="ctr"/>
            <a:r>
              <a:rPr lang="it-IT" sz="1200" dirty="0"/>
              <a:t>+</a:t>
            </a:r>
          </a:p>
          <a:p>
            <a:pPr algn="ctr"/>
            <a:r>
              <a:rPr lang="it-IT" sz="1200" dirty="0" err="1"/>
              <a:t>Valid</a:t>
            </a:r>
            <a:endParaRPr lang="it-IT" sz="1200" dirty="0"/>
          </a:p>
        </p:txBody>
      </p:sp>
      <p:cxnSp>
        <p:nvCxnSpPr>
          <p:cNvPr id="10" name="Connettore 2 9">
            <a:extLst>
              <a:ext uri="{FF2B5EF4-FFF2-40B4-BE49-F238E27FC236}">
                <a16:creationId xmlns:a16="http://schemas.microsoft.com/office/drawing/2014/main" id="{BE667DF1-0799-4479-82E5-92B4DA23AD4A}"/>
              </a:ext>
            </a:extLst>
          </p:cNvPr>
          <p:cNvCxnSpPr>
            <a:stCxn id="8" idx="1"/>
          </p:cNvCxnSpPr>
          <p:nvPr/>
        </p:nvCxnSpPr>
        <p:spPr>
          <a:xfrm flipH="1" flipV="1">
            <a:off x="9808293" y="5159229"/>
            <a:ext cx="338191" cy="1344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2544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00AFDE-E073-4BD0-835D-97EAAD955514}"/>
              </a:ext>
            </a:extLst>
          </p:cNvPr>
          <p:cNvSpPr>
            <a:spLocks noGrp="1"/>
          </p:cNvSpPr>
          <p:nvPr>
            <p:ph type="title"/>
          </p:nvPr>
        </p:nvSpPr>
        <p:spPr/>
        <p:txBody>
          <a:bodyPr/>
          <a:lstStyle/>
          <a:p>
            <a:r>
              <a:rPr lang="it-IT" dirty="0"/>
              <a:t>RISULTATI E CONFRONTI: Prestazioni</a:t>
            </a:r>
          </a:p>
        </p:txBody>
      </p:sp>
      <p:sp>
        <p:nvSpPr>
          <p:cNvPr id="7" name="CasellaDiTesto 6">
            <a:extLst>
              <a:ext uri="{FF2B5EF4-FFF2-40B4-BE49-F238E27FC236}">
                <a16:creationId xmlns:a16="http://schemas.microsoft.com/office/drawing/2014/main" id="{7B603B8F-675D-4FF8-A01A-658009AA6907}"/>
              </a:ext>
            </a:extLst>
          </p:cNvPr>
          <p:cNvSpPr txBox="1"/>
          <p:nvPr/>
        </p:nvSpPr>
        <p:spPr>
          <a:xfrm>
            <a:off x="838200" y="1844046"/>
            <a:ext cx="1514213" cy="646331"/>
          </a:xfrm>
          <a:prstGeom prst="rect">
            <a:avLst/>
          </a:prstGeom>
          <a:noFill/>
        </p:spPr>
        <p:txBody>
          <a:bodyPr wrap="square" rtlCol="0">
            <a:spAutoFit/>
          </a:bodyPr>
          <a:lstStyle/>
          <a:p>
            <a:r>
              <a:rPr lang="it-IT" b="1" dirty="0"/>
              <a:t>Report</a:t>
            </a:r>
          </a:p>
          <a:p>
            <a:r>
              <a:rPr lang="it-IT" b="1" dirty="0"/>
              <a:t>Power</a:t>
            </a:r>
          </a:p>
        </p:txBody>
      </p:sp>
      <p:pic>
        <p:nvPicPr>
          <p:cNvPr id="8194" name="Picture 2">
            <a:extLst>
              <a:ext uri="{FF2B5EF4-FFF2-40B4-BE49-F238E27FC236}">
                <a16:creationId xmlns:a16="http://schemas.microsoft.com/office/drawing/2014/main" id="{A5A6EDBF-9560-47F6-B0E1-79BC5CB5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202" y="2097538"/>
            <a:ext cx="7718365" cy="339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46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00AFDE-E073-4BD0-835D-97EAAD955514}"/>
              </a:ext>
            </a:extLst>
          </p:cNvPr>
          <p:cNvSpPr>
            <a:spLocks noGrp="1"/>
          </p:cNvSpPr>
          <p:nvPr>
            <p:ph type="title"/>
          </p:nvPr>
        </p:nvSpPr>
        <p:spPr/>
        <p:txBody>
          <a:bodyPr/>
          <a:lstStyle/>
          <a:p>
            <a:r>
              <a:rPr lang="it-IT" dirty="0"/>
              <a:t>RISULTATI E CONFRONTI</a:t>
            </a:r>
          </a:p>
        </p:txBody>
      </p:sp>
      <p:pic>
        <p:nvPicPr>
          <p:cNvPr id="5" name="Immagine 4">
            <a:extLst>
              <a:ext uri="{FF2B5EF4-FFF2-40B4-BE49-F238E27FC236}">
                <a16:creationId xmlns:a16="http://schemas.microsoft.com/office/drawing/2014/main" id="{257C9394-CD78-4377-8AEF-5CED23A5563A}"/>
              </a:ext>
            </a:extLst>
          </p:cNvPr>
          <p:cNvPicPr>
            <a:picLocks noChangeAspect="1"/>
          </p:cNvPicPr>
          <p:nvPr/>
        </p:nvPicPr>
        <p:blipFill>
          <a:blip r:embed="rId2"/>
          <a:stretch>
            <a:fillRect/>
          </a:stretch>
        </p:blipFill>
        <p:spPr>
          <a:xfrm>
            <a:off x="453817" y="4141477"/>
            <a:ext cx="5400885" cy="2569805"/>
          </a:xfrm>
          <a:prstGeom prst="rect">
            <a:avLst/>
          </a:prstGeom>
        </p:spPr>
      </p:pic>
      <p:sp>
        <p:nvSpPr>
          <p:cNvPr id="6" name="CasellaDiTesto 5">
            <a:extLst>
              <a:ext uri="{FF2B5EF4-FFF2-40B4-BE49-F238E27FC236}">
                <a16:creationId xmlns:a16="http://schemas.microsoft.com/office/drawing/2014/main" id="{02E98096-A3A2-4548-84AC-41F723121A20}"/>
              </a:ext>
            </a:extLst>
          </p:cNvPr>
          <p:cNvSpPr txBox="1"/>
          <p:nvPr/>
        </p:nvSpPr>
        <p:spPr>
          <a:xfrm>
            <a:off x="8415692" y="927290"/>
            <a:ext cx="1300294" cy="373310"/>
          </a:xfrm>
          <a:prstGeom prst="rect">
            <a:avLst/>
          </a:prstGeom>
          <a:noFill/>
        </p:spPr>
        <p:txBody>
          <a:bodyPr wrap="square" rtlCol="0">
            <a:spAutoFit/>
          </a:bodyPr>
          <a:lstStyle/>
          <a:p>
            <a:r>
              <a:rPr lang="it-IT" b="1" dirty="0" err="1"/>
              <a:t>Smoothing</a:t>
            </a:r>
            <a:endParaRPr lang="it-IT" b="1" dirty="0"/>
          </a:p>
        </p:txBody>
      </p:sp>
      <p:pic>
        <p:nvPicPr>
          <p:cNvPr id="7" name="Immagine 6" descr="Immagine che contiene donna, persona&#10;&#10;Descrizione generata automaticamente">
            <a:extLst>
              <a:ext uri="{FF2B5EF4-FFF2-40B4-BE49-F238E27FC236}">
                <a16:creationId xmlns:a16="http://schemas.microsoft.com/office/drawing/2014/main" id="{BBB850B6-FE17-496F-A17B-483636C69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055" y="1787161"/>
            <a:ext cx="1975608" cy="1975608"/>
          </a:xfrm>
          <a:prstGeom prst="rect">
            <a:avLst/>
          </a:prstGeom>
        </p:spPr>
      </p:pic>
      <p:pic>
        <p:nvPicPr>
          <p:cNvPr id="9" name="Immagine 8">
            <a:extLst>
              <a:ext uri="{FF2B5EF4-FFF2-40B4-BE49-F238E27FC236}">
                <a16:creationId xmlns:a16="http://schemas.microsoft.com/office/drawing/2014/main" id="{3620F3B7-70CF-42CE-AFAA-3D5048DD9EB5}"/>
              </a:ext>
            </a:extLst>
          </p:cNvPr>
          <p:cNvPicPr>
            <a:picLocks noChangeAspect="1"/>
          </p:cNvPicPr>
          <p:nvPr/>
        </p:nvPicPr>
        <p:blipFill>
          <a:blip r:embed="rId4"/>
          <a:stretch>
            <a:fillRect/>
          </a:stretch>
        </p:blipFill>
        <p:spPr>
          <a:xfrm>
            <a:off x="6869302" y="3401734"/>
            <a:ext cx="4393075" cy="3292679"/>
          </a:xfrm>
          <a:prstGeom prst="rect">
            <a:avLst/>
          </a:prstGeom>
        </p:spPr>
      </p:pic>
      <p:pic>
        <p:nvPicPr>
          <p:cNvPr id="9218" name="Picture 2">
            <a:extLst>
              <a:ext uri="{FF2B5EF4-FFF2-40B4-BE49-F238E27FC236}">
                <a16:creationId xmlns:a16="http://schemas.microsoft.com/office/drawing/2014/main" id="{43753CD6-1873-4241-A1F4-4D954F2AE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5692" y="1396040"/>
            <a:ext cx="1171575"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911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00AFDE-E073-4BD0-835D-97EAAD955514}"/>
              </a:ext>
            </a:extLst>
          </p:cNvPr>
          <p:cNvSpPr>
            <a:spLocks noGrp="1"/>
          </p:cNvSpPr>
          <p:nvPr>
            <p:ph type="title"/>
          </p:nvPr>
        </p:nvSpPr>
        <p:spPr/>
        <p:txBody>
          <a:bodyPr/>
          <a:lstStyle/>
          <a:p>
            <a:r>
              <a:rPr lang="it-IT" dirty="0"/>
              <a:t>RISULTATI E CONFRONTI</a:t>
            </a:r>
          </a:p>
        </p:txBody>
      </p:sp>
      <p:pic>
        <p:nvPicPr>
          <p:cNvPr id="5" name="Immagine 4">
            <a:extLst>
              <a:ext uri="{FF2B5EF4-FFF2-40B4-BE49-F238E27FC236}">
                <a16:creationId xmlns:a16="http://schemas.microsoft.com/office/drawing/2014/main" id="{257C9394-CD78-4377-8AEF-5CED23A556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0231" y="4141477"/>
            <a:ext cx="5308057" cy="2569805"/>
          </a:xfrm>
          <a:prstGeom prst="rect">
            <a:avLst/>
          </a:prstGeom>
        </p:spPr>
      </p:pic>
      <p:sp>
        <p:nvSpPr>
          <p:cNvPr id="6" name="CasellaDiTesto 5">
            <a:extLst>
              <a:ext uri="{FF2B5EF4-FFF2-40B4-BE49-F238E27FC236}">
                <a16:creationId xmlns:a16="http://schemas.microsoft.com/office/drawing/2014/main" id="{02E98096-A3A2-4548-84AC-41F723121A20}"/>
              </a:ext>
            </a:extLst>
          </p:cNvPr>
          <p:cNvSpPr txBox="1"/>
          <p:nvPr/>
        </p:nvSpPr>
        <p:spPr>
          <a:xfrm>
            <a:off x="8415692" y="927290"/>
            <a:ext cx="1300294" cy="373310"/>
          </a:xfrm>
          <a:prstGeom prst="rect">
            <a:avLst/>
          </a:prstGeom>
          <a:noFill/>
        </p:spPr>
        <p:txBody>
          <a:bodyPr wrap="square" rtlCol="0">
            <a:spAutoFit/>
          </a:bodyPr>
          <a:lstStyle/>
          <a:p>
            <a:r>
              <a:rPr lang="it-IT" b="1" dirty="0" err="1"/>
              <a:t>Laplacian</a:t>
            </a:r>
            <a:endParaRPr lang="it-IT" b="1" dirty="0"/>
          </a:p>
        </p:txBody>
      </p:sp>
      <p:pic>
        <p:nvPicPr>
          <p:cNvPr id="7" name="Immagine 6" descr="Immagine che contiene donna, persona&#10;&#10;Descrizione generata automaticamente">
            <a:extLst>
              <a:ext uri="{FF2B5EF4-FFF2-40B4-BE49-F238E27FC236}">
                <a16:creationId xmlns:a16="http://schemas.microsoft.com/office/drawing/2014/main" id="{BBB850B6-FE17-496F-A17B-483636C69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055" y="1787161"/>
            <a:ext cx="1975608" cy="1975608"/>
          </a:xfrm>
          <a:prstGeom prst="rect">
            <a:avLst/>
          </a:prstGeom>
        </p:spPr>
      </p:pic>
      <p:pic>
        <p:nvPicPr>
          <p:cNvPr id="9" name="Immagine 8">
            <a:extLst>
              <a:ext uri="{FF2B5EF4-FFF2-40B4-BE49-F238E27FC236}">
                <a16:creationId xmlns:a16="http://schemas.microsoft.com/office/drawing/2014/main" id="{3620F3B7-70CF-42CE-AFAA-3D5048DD9E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69302" y="3576282"/>
            <a:ext cx="4393075" cy="2943583"/>
          </a:xfrm>
          <a:prstGeom prst="rect">
            <a:avLst/>
          </a:prstGeom>
        </p:spPr>
      </p:pic>
      <p:pic>
        <p:nvPicPr>
          <p:cNvPr id="10242" name="Picture 2">
            <a:extLst>
              <a:ext uri="{FF2B5EF4-FFF2-40B4-BE49-F238E27FC236}">
                <a16:creationId xmlns:a16="http://schemas.microsoft.com/office/drawing/2014/main" id="{08FAFFC8-E18E-4FF0-9210-CDEAA2169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7149" y="1310911"/>
            <a:ext cx="135255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46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00AFDE-E073-4BD0-835D-97EAAD955514}"/>
              </a:ext>
            </a:extLst>
          </p:cNvPr>
          <p:cNvSpPr>
            <a:spLocks noGrp="1"/>
          </p:cNvSpPr>
          <p:nvPr>
            <p:ph type="title"/>
          </p:nvPr>
        </p:nvSpPr>
        <p:spPr/>
        <p:txBody>
          <a:bodyPr/>
          <a:lstStyle/>
          <a:p>
            <a:r>
              <a:rPr lang="it-IT" dirty="0"/>
              <a:t>RISULTATI E CONFRONTI</a:t>
            </a:r>
          </a:p>
        </p:txBody>
      </p:sp>
      <p:pic>
        <p:nvPicPr>
          <p:cNvPr id="5" name="Immagine 4">
            <a:extLst>
              <a:ext uri="{FF2B5EF4-FFF2-40B4-BE49-F238E27FC236}">
                <a16:creationId xmlns:a16="http://schemas.microsoft.com/office/drawing/2014/main" id="{257C9394-CD78-4377-8AEF-5CED23A556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0231" y="4162224"/>
            <a:ext cx="5308057" cy="2528311"/>
          </a:xfrm>
          <a:prstGeom prst="rect">
            <a:avLst/>
          </a:prstGeom>
        </p:spPr>
      </p:pic>
      <p:sp>
        <p:nvSpPr>
          <p:cNvPr id="6" name="CasellaDiTesto 5">
            <a:extLst>
              <a:ext uri="{FF2B5EF4-FFF2-40B4-BE49-F238E27FC236}">
                <a16:creationId xmlns:a16="http://schemas.microsoft.com/office/drawing/2014/main" id="{02E98096-A3A2-4548-84AC-41F723121A20}"/>
              </a:ext>
            </a:extLst>
          </p:cNvPr>
          <p:cNvSpPr txBox="1"/>
          <p:nvPr/>
        </p:nvSpPr>
        <p:spPr>
          <a:xfrm>
            <a:off x="8415692" y="927290"/>
            <a:ext cx="1300294" cy="373310"/>
          </a:xfrm>
          <a:prstGeom prst="rect">
            <a:avLst/>
          </a:prstGeom>
          <a:noFill/>
        </p:spPr>
        <p:txBody>
          <a:bodyPr wrap="square" rtlCol="0">
            <a:spAutoFit/>
          </a:bodyPr>
          <a:lstStyle/>
          <a:p>
            <a:r>
              <a:rPr lang="it-IT" b="1" dirty="0" err="1"/>
              <a:t>Sobel</a:t>
            </a:r>
            <a:endParaRPr lang="it-IT" b="1" dirty="0"/>
          </a:p>
        </p:txBody>
      </p:sp>
      <p:pic>
        <p:nvPicPr>
          <p:cNvPr id="7" name="Immagine 6" descr="Immagine che contiene donna, persona&#10;&#10;Descrizione generata automaticamente">
            <a:extLst>
              <a:ext uri="{FF2B5EF4-FFF2-40B4-BE49-F238E27FC236}">
                <a16:creationId xmlns:a16="http://schemas.microsoft.com/office/drawing/2014/main" id="{BBB850B6-FE17-496F-A17B-483636C69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055" y="1787161"/>
            <a:ext cx="1975608" cy="1975608"/>
          </a:xfrm>
          <a:prstGeom prst="rect">
            <a:avLst/>
          </a:prstGeom>
        </p:spPr>
      </p:pic>
      <p:pic>
        <p:nvPicPr>
          <p:cNvPr id="9" name="Immagine 8">
            <a:extLst>
              <a:ext uri="{FF2B5EF4-FFF2-40B4-BE49-F238E27FC236}">
                <a16:creationId xmlns:a16="http://schemas.microsoft.com/office/drawing/2014/main" id="{3620F3B7-70CF-42CE-AFAA-3D5048DD9E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61080" y="3576282"/>
            <a:ext cx="4209519" cy="2943583"/>
          </a:xfrm>
          <a:prstGeom prst="rect">
            <a:avLst/>
          </a:prstGeom>
        </p:spPr>
      </p:pic>
      <p:pic>
        <p:nvPicPr>
          <p:cNvPr id="11266" name="Picture 2">
            <a:extLst>
              <a:ext uri="{FF2B5EF4-FFF2-40B4-BE49-F238E27FC236}">
                <a16:creationId xmlns:a16="http://schemas.microsoft.com/office/drawing/2014/main" id="{AC889643-BAF6-49FC-BE17-DA67E3CEC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2604" y="1300163"/>
            <a:ext cx="1152525"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364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E95439-36D5-45FA-BA12-FC6C26E95025}"/>
              </a:ext>
            </a:extLst>
          </p:cNvPr>
          <p:cNvSpPr>
            <a:spLocks noGrp="1"/>
          </p:cNvSpPr>
          <p:nvPr>
            <p:ph type="title"/>
          </p:nvPr>
        </p:nvSpPr>
        <p:spPr/>
        <p:txBody>
          <a:bodyPr/>
          <a:lstStyle/>
          <a:p>
            <a:r>
              <a:rPr lang="it-IT" dirty="0"/>
              <a:t>FILTRAGGIO NEL DOMINIO SPAZIO (2/2)</a:t>
            </a:r>
          </a:p>
        </p:txBody>
      </p:sp>
      <p:sp>
        <p:nvSpPr>
          <p:cNvPr id="4" name="CasellaDiTesto 3">
            <a:extLst>
              <a:ext uri="{FF2B5EF4-FFF2-40B4-BE49-F238E27FC236}">
                <a16:creationId xmlns:a16="http://schemas.microsoft.com/office/drawing/2014/main" id="{42D370A2-8AAB-4045-BD57-5EDDB309E6FD}"/>
              </a:ext>
            </a:extLst>
          </p:cNvPr>
          <p:cNvSpPr txBox="1"/>
          <p:nvPr/>
        </p:nvSpPr>
        <p:spPr>
          <a:xfrm>
            <a:off x="993531" y="1740877"/>
            <a:ext cx="5011615" cy="369332"/>
          </a:xfrm>
          <a:prstGeom prst="rect">
            <a:avLst/>
          </a:prstGeom>
          <a:noFill/>
        </p:spPr>
        <p:txBody>
          <a:bodyPr wrap="square" rtlCol="0">
            <a:spAutoFit/>
          </a:bodyPr>
          <a:lstStyle/>
          <a:p>
            <a:r>
              <a:rPr lang="it-IT" dirty="0"/>
              <a:t>Problema ai bordi: zero-padding</a:t>
            </a:r>
          </a:p>
        </p:txBody>
      </p:sp>
      <p:pic>
        <p:nvPicPr>
          <p:cNvPr id="5" name="Immagine 4" descr="Immagine che contiene tavolo&#10;&#10;Descrizione generata automaticamente">
            <a:extLst>
              <a:ext uri="{FF2B5EF4-FFF2-40B4-BE49-F238E27FC236}">
                <a16:creationId xmlns:a16="http://schemas.microsoft.com/office/drawing/2014/main" id="{C6C4F9DE-D2B6-46C8-ABA0-76726C7A53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2799" y="2268629"/>
            <a:ext cx="3372942" cy="2451334"/>
          </a:xfrm>
          <a:prstGeom prst="rect">
            <a:avLst/>
          </a:prstGeom>
          <a:noFill/>
          <a:ln>
            <a:noFill/>
          </a:ln>
        </p:spPr>
      </p:pic>
      <p:pic>
        <p:nvPicPr>
          <p:cNvPr id="6" name="Immagine 5">
            <a:extLst>
              <a:ext uri="{FF2B5EF4-FFF2-40B4-BE49-F238E27FC236}">
                <a16:creationId xmlns:a16="http://schemas.microsoft.com/office/drawing/2014/main" id="{BC29607B-39F1-43F9-AD97-0178C76BE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63" y="4954476"/>
            <a:ext cx="6336132" cy="1325562"/>
          </a:xfrm>
          <a:prstGeom prst="rect">
            <a:avLst/>
          </a:prstGeom>
        </p:spPr>
      </p:pic>
      <p:sp>
        <p:nvSpPr>
          <p:cNvPr id="7" name="CasellaDiTesto 6">
            <a:extLst>
              <a:ext uri="{FF2B5EF4-FFF2-40B4-BE49-F238E27FC236}">
                <a16:creationId xmlns:a16="http://schemas.microsoft.com/office/drawing/2014/main" id="{2459AAFB-FC88-4BF5-8B22-2C0C14F46270}"/>
              </a:ext>
            </a:extLst>
          </p:cNvPr>
          <p:cNvSpPr txBox="1"/>
          <p:nvPr/>
        </p:nvSpPr>
        <p:spPr>
          <a:xfrm>
            <a:off x="6961195" y="1779130"/>
            <a:ext cx="4027647" cy="369332"/>
          </a:xfrm>
          <a:prstGeom prst="rect">
            <a:avLst/>
          </a:prstGeom>
          <a:noFill/>
        </p:spPr>
        <p:txBody>
          <a:bodyPr wrap="square" rtlCol="0">
            <a:spAutoFit/>
          </a:bodyPr>
          <a:lstStyle/>
          <a:p>
            <a:r>
              <a:rPr lang="it-IT" dirty="0"/>
              <a:t>Gestione Prodotto (</a:t>
            </a:r>
            <a:r>
              <a:rPr lang="it-IT" dirty="0" err="1"/>
              <a:t>A:</a:t>
            </a:r>
            <a:r>
              <a:rPr lang="it-IT" i="1" dirty="0" err="1"/>
              <a:t>unsigned</a:t>
            </a:r>
            <a:r>
              <a:rPr lang="it-IT" dirty="0"/>
              <a:t>, B:</a:t>
            </a:r>
            <a:r>
              <a:rPr lang="it-IT" i="1" dirty="0"/>
              <a:t>signed</a:t>
            </a:r>
            <a:r>
              <a:rPr lang="it-IT" dirty="0"/>
              <a:t>)</a:t>
            </a:r>
          </a:p>
        </p:txBody>
      </p:sp>
      <p:grpSp>
        <p:nvGrpSpPr>
          <p:cNvPr id="8" name="Gruppo 7">
            <a:extLst>
              <a:ext uri="{FF2B5EF4-FFF2-40B4-BE49-F238E27FC236}">
                <a16:creationId xmlns:a16="http://schemas.microsoft.com/office/drawing/2014/main" id="{0FDEB248-E14B-481C-9457-CB6C4FBD16D8}"/>
              </a:ext>
            </a:extLst>
          </p:cNvPr>
          <p:cNvGrpSpPr/>
          <p:nvPr/>
        </p:nvGrpSpPr>
        <p:grpSpPr>
          <a:xfrm>
            <a:off x="7688117" y="2982929"/>
            <a:ext cx="2731619" cy="2150711"/>
            <a:chOff x="0" y="0"/>
            <a:chExt cx="1925955" cy="1516695"/>
          </a:xfrm>
        </p:grpSpPr>
        <p:pic>
          <p:nvPicPr>
            <p:cNvPr id="9" name="Immagine 8" descr="Immagine che contiene testo&#10;&#10;Descrizione generata automaticamente">
              <a:extLst>
                <a:ext uri="{FF2B5EF4-FFF2-40B4-BE49-F238E27FC236}">
                  <a16:creationId xmlns:a16="http://schemas.microsoft.com/office/drawing/2014/main" id="{21B19559-6A8F-4C1B-B9C2-9C6523A7AD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6675" y="581340"/>
              <a:ext cx="1022985" cy="935355"/>
            </a:xfrm>
            <a:prstGeom prst="rect">
              <a:avLst/>
            </a:prstGeom>
            <a:noFill/>
            <a:ln>
              <a:noFill/>
            </a:ln>
          </p:spPr>
        </p:pic>
        <p:pic>
          <p:nvPicPr>
            <p:cNvPr id="10" name="Immagine 9">
              <a:extLst>
                <a:ext uri="{FF2B5EF4-FFF2-40B4-BE49-F238E27FC236}">
                  <a16:creationId xmlns:a16="http://schemas.microsoft.com/office/drawing/2014/main" id="{CD794135-17A0-40E2-A04F-1E05E34CC8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925955" cy="599440"/>
            </a:xfrm>
            <a:prstGeom prst="rect">
              <a:avLst/>
            </a:prstGeom>
          </p:spPr>
        </p:pic>
      </p:grpSp>
      <p:sp>
        <p:nvSpPr>
          <p:cNvPr id="11" name="CasellaDiTesto 10">
            <a:extLst>
              <a:ext uri="{FF2B5EF4-FFF2-40B4-BE49-F238E27FC236}">
                <a16:creationId xmlns:a16="http://schemas.microsoft.com/office/drawing/2014/main" id="{2D000692-A72E-45B0-B7F5-CA01F633D922}"/>
              </a:ext>
            </a:extLst>
          </p:cNvPr>
          <p:cNvSpPr txBox="1"/>
          <p:nvPr/>
        </p:nvSpPr>
        <p:spPr>
          <a:xfrm>
            <a:off x="8155569" y="5434250"/>
            <a:ext cx="204275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it-IT" sz="1400" b="1" dirty="0"/>
              <a:t>A*(-1) = 2’s(A) = not(A)+1</a:t>
            </a:r>
          </a:p>
        </p:txBody>
      </p:sp>
      <p:pic>
        <p:nvPicPr>
          <p:cNvPr id="12" name="Immagine 11" descr="Immagine che contiene testo&#10;&#10;Descrizione generata automaticamente">
            <a:extLst>
              <a:ext uri="{FF2B5EF4-FFF2-40B4-BE49-F238E27FC236}">
                <a16:creationId xmlns:a16="http://schemas.microsoft.com/office/drawing/2014/main" id="{D2BD6A0D-589C-4FC3-94F4-041AA2FA6BC5}"/>
              </a:ext>
            </a:extLst>
          </p:cNvPr>
          <p:cNvPicPr>
            <a:picLocks noChangeAspect="1"/>
          </p:cNvPicPr>
          <p:nvPr/>
        </p:nvPicPr>
        <p:blipFill>
          <a:blip r:embed="rId6"/>
          <a:stretch>
            <a:fillRect/>
          </a:stretch>
        </p:blipFill>
        <p:spPr>
          <a:xfrm>
            <a:off x="7731911" y="2100831"/>
            <a:ext cx="2717934" cy="775680"/>
          </a:xfrm>
          <a:prstGeom prst="rect">
            <a:avLst/>
          </a:prstGeom>
        </p:spPr>
      </p:pic>
    </p:spTree>
    <p:extLst>
      <p:ext uri="{BB962C8B-B14F-4D97-AF65-F5344CB8AC3E}">
        <p14:creationId xmlns:p14="http://schemas.microsoft.com/office/powerpoint/2010/main" val="82105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E95439-36D5-45FA-BA12-FC6C26E95025}"/>
              </a:ext>
            </a:extLst>
          </p:cNvPr>
          <p:cNvSpPr>
            <a:spLocks noGrp="1"/>
          </p:cNvSpPr>
          <p:nvPr>
            <p:ph type="title"/>
          </p:nvPr>
        </p:nvSpPr>
        <p:spPr/>
        <p:txBody>
          <a:bodyPr/>
          <a:lstStyle/>
          <a:p>
            <a:r>
              <a:rPr lang="it-IT" dirty="0"/>
              <a:t>CONVOLUTORE SIMD 3X3</a:t>
            </a:r>
          </a:p>
        </p:txBody>
      </p:sp>
      <p:pic>
        <p:nvPicPr>
          <p:cNvPr id="4" name="Immagine 3">
            <a:extLst>
              <a:ext uri="{FF2B5EF4-FFF2-40B4-BE49-F238E27FC236}">
                <a16:creationId xmlns:a16="http://schemas.microsoft.com/office/drawing/2014/main" id="{3664737C-12FC-4A1B-806C-8D6EE198482F}"/>
              </a:ext>
            </a:extLst>
          </p:cNvPr>
          <p:cNvPicPr>
            <a:picLocks noChangeAspect="1"/>
          </p:cNvPicPr>
          <p:nvPr/>
        </p:nvPicPr>
        <p:blipFill>
          <a:blip r:embed="rId2"/>
          <a:stretch>
            <a:fillRect/>
          </a:stretch>
        </p:blipFill>
        <p:spPr>
          <a:xfrm>
            <a:off x="1317441" y="1199955"/>
            <a:ext cx="9557118" cy="3004572"/>
          </a:xfrm>
          <a:prstGeom prst="rect">
            <a:avLst/>
          </a:prstGeom>
        </p:spPr>
      </p:pic>
      <p:sp>
        <p:nvSpPr>
          <p:cNvPr id="5" name="CasellaDiTesto 4">
            <a:extLst>
              <a:ext uri="{FF2B5EF4-FFF2-40B4-BE49-F238E27FC236}">
                <a16:creationId xmlns:a16="http://schemas.microsoft.com/office/drawing/2014/main" id="{3BA664F5-DD0E-4883-8DCD-2B6325EDCD16}"/>
              </a:ext>
            </a:extLst>
          </p:cNvPr>
          <p:cNvSpPr txBox="1"/>
          <p:nvPr/>
        </p:nvSpPr>
        <p:spPr>
          <a:xfrm>
            <a:off x="8920796" y="3283011"/>
            <a:ext cx="24330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it-IT" b="1" dirty="0"/>
              <a:t>Control Unit</a:t>
            </a:r>
            <a:r>
              <a:rPr lang="it-IT" dirty="0"/>
              <a:t>: FSM</a:t>
            </a:r>
          </a:p>
          <a:p>
            <a:pPr marL="285750" indent="-285750">
              <a:buFont typeface="Arial" panose="020B0604020202020204" pitchFamily="34" charset="0"/>
              <a:buChar char="•"/>
            </a:pPr>
            <a:r>
              <a:rPr lang="it-IT" b="1" dirty="0" err="1"/>
              <a:t>Convolutore</a:t>
            </a:r>
            <a:endParaRPr lang="it-IT" dirty="0"/>
          </a:p>
        </p:txBody>
      </p:sp>
      <p:pic>
        <p:nvPicPr>
          <p:cNvPr id="8" name="Immagine 7">
            <a:extLst>
              <a:ext uri="{FF2B5EF4-FFF2-40B4-BE49-F238E27FC236}">
                <a16:creationId xmlns:a16="http://schemas.microsoft.com/office/drawing/2014/main" id="{A10D8CF9-CCD6-4402-BC99-ED4D596EB5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22265" y="4075679"/>
            <a:ext cx="7947469" cy="2622978"/>
          </a:xfrm>
          <a:prstGeom prst="rect">
            <a:avLst/>
          </a:prstGeom>
        </p:spPr>
      </p:pic>
    </p:spTree>
    <p:extLst>
      <p:ext uri="{BB962C8B-B14F-4D97-AF65-F5344CB8AC3E}">
        <p14:creationId xmlns:p14="http://schemas.microsoft.com/office/powerpoint/2010/main" val="236487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1382B0-6D48-4958-8363-35DB0301F44D}"/>
              </a:ext>
            </a:extLst>
          </p:cNvPr>
          <p:cNvSpPr>
            <a:spLocks noGrp="1"/>
          </p:cNvSpPr>
          <p:nvPr>
            <p:ph type="title"/>
          </p:nvPr>
        </p:nvSpPr>
        <p:spPr/>
        <p:txBody>
          <a:bodyPr/>
          <a:lstStyle/>
          <a:p>
            <a:r>
              <a:rPr lang="it-IT" dirty="0"/>
              <a:t>CONVOLUTORE (1/5)</a:t>
            </a:r>
          </a:p>
        </p:txBody>
      </p:sp>
      <p:pic>
        <p:nvPicPr>
          <p:cNvPr id="7" name="Immagine 6">
            <a:extLst>
              <a:ext uri="{FF2B5EF4-FFF2-40B4-BE49-F238E27FC236}">
                <a16:creationId xmlns:a16="http://schemas.microsoft.com/office/drawing/2014/main" id="{22C524E2-9587-4B78-8AEA-10BFF8DDFEA8}"/>
              </a:ext>
            </a:extLst>
          </p:cNvPr>
          <p:cNvPicPr>
            <a:picLocks noChangeAspect="1"/>
          </p:cNvPicPr>
          <p:nvPr/>
        </p:nvPicPr>
        <p:blipFill rotWithShape="1">
          <a:blip r:embed="rId2"/>
          <a:srcRect l="60543" t="19564" r="23798" b="5805"/>
          <a:stretch/>
        </p:blipFill>
        <p:spPr bwMode="auto">
          <a:xfrm>
            <a:off x="1615780" y="1357348"/>
            <a:ext cx="1811089" cy="2714149"/>
          </a:xfrm>
          <a:prstGeom prst="rect">
            <a:avLst/>
          </a:prstGeom>
          <a:ln>
            <a:noFill/>
          </a:ln>
          <a:extLst>
            <a:ext uri="{53640926-AAD7-44D8-BBD7-CCE9431645EC}">
              <a14:shadowObscured xmlns:a14="http://schemas.microsoft.com/office/drawing/2010/main"/>
            </a:ext>
          </a:extLst>
        </p:spPr>
      </p:pic>
      <p:sp>
        <p:nvSpPr>
          <p:cNvPr id="8" name="CasellaDiTesto 7">
            <a:extLst>
              <a:ext uri="{FF2B5EF4-FFF2-40B4-BE49-F238E27FC236}">
                <a16:creationId xmlns:a16="http://schemas.microsoft.com/office/drawing/2014/main" id="{C6ED3C5F-27F4-45F7-B1B0-046F1E444460}"/>
              </a:ext>
            </a:extLst>
          </p:cNvPr>
          <p:cNvSpPr txBox="1"/>
          <p:nvPr/>
        </p:nvSpPr>
        <p:spPr>
          <a:xfrm>
            <a:off x="1514778" y="4201452"/>
            <a:ext cx="6963506" cy="2364237"/>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it-IT" sz="1050" dirty="0">
                <a:effectLst/>
                <a:latin typeface="Calibri" panose="020F0502020204030204" pitchFamily="34" charset="0"/>
                <a:ea typeface="Calibri" panose="020F0502020204030204" pitchFamily="34" charset="0"/>
                <a:cs typeface="Times New Roman" panose="02020603050405020304" pitchFamily="18" charset="0"/>
              </a:rPr>
              <a:t>ADDR_IN[11:0]: indirizzi dato della memoria di ingresso;</a:t>
            </a:r>
          </a:p>
          <a:p>
            <a:pPr marL="342900" lvl="0" indent="-342900">
              <a:lnSpc>
                <a:spcPct val="107000"/>
              </a:lnSpc>
              <a:buFont typeface="Symbol" panose="05050102010706020507" pitchFamily="18" charset="2"/>
              <a:buChar char=""/>
            </a:pPr>
            <a:r>
              <a:rPr lang="it-IT" sz="1050" dirty="0">
                <a:effectLst/>
                <a:latin typeface="Calibri" panose="020F0502020204030204" pitchFamily="34" charset="0"/>
                <a:ea typeface="Calibri" panose="020F0502020204030204" pitchFamily="34" charset="0"/>
                <a:cs typeface="Times New Roman" panose="02020603050405020304" pitchFamily="18" charset="0"/>
              </a:rPr>
              <a:t>ADDR_OUT[11:0]: indirizzi dato della memoria di uscita;</a:t>
            </a:r>
          </a:p>
          <a:p>
            <a:pPr marL="342900" lvl="0" indent="-342900">
              <a:lnSpc>
                <a:spcPct val="107000"/>
              </a:lnSpc>
              <a:buFont typeface="Symbol" panose="05050102010706020507" pitchFamily="18" charset="2"/>
              <a:buChar char=""/>
            </a:pPr>
            <a:r>
              <a:rPr lang="it-IT" sz="1050" dirty="0">
                <a:effectLst/>
                <a:latin typeface="Calibri" panose="020F0502020204030204" pitchFamily="34" charset="0"/>
                <a:ea typeface="Calibri" panose="020F0502020204030204" pitchFamily="34" charset="0"/>
                <a:cs typeface="Times New Roman" panose="02020603050405020304" pitchFamily="18" charset="0"/>
              </a:rPr>
              <a:t>CE: clock </a:t>
            </a:r>
            <a:r>
              <a:rPr lang="it-IT" sz="1050" dirty="0" err="1">
                <a:effectLst/>
                <a:latin typeface="Calibri" panose="020F0502020204030204" pitchFamily="34" charset="0"/>
                <a:ea typeface="Calibri" panose="020F0502020204030204" pitchFamily="34" charset="0"/>
                <a:cs typeface="Times New Roman" panose="02020603050405020304" pitchFamily="18" charset="0"/>
              </a:rPr>
              <a:t>enable</a:t>
            </a:r>
            <a:r>
              <a:rPr lang="it-IT" sz="105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buFont typeface="Symbol" panose="05050102010706020507" pitchFamily="18" charset="2"/>
              <a:buChar char=""/>
            </a:pPr>
            <a:r>
              <a:rPr lang="it-IT" sz="1050" dirty="0">
                <a:effectLst/>
                <a:latin typeface="Calibri" panose="020F0502020204030204" pitchFamily="34" charset="0"/>
                <a:ea typeface="Calibri" panose="020F0502020204030204" pitchFamily="34" charset="0"/>
                <a:cs typeface="Times New Roman" panose="02020603050405020304" pitchFamily="18" charset="0"/>
              </a:rPr>
              <a:t>EN_MEM_IN: </a:t>
            </a:r>
            <a:r>
              <a:rPr lang="it-IT" sz="1050" dirty="0" err="1">
                <a:effectLst/>
                <a:latin typeface="Calibri" panose="020F0502020204030204" pitchFamily="34" charset="0"/>
                <a:ea typeface="Calibri" panose="020F0502020204030204" pitchFamily="34" charset="0"/>
                <a:cs typeface="Times New Roman" panose="02020603050405020304" pitchFamily="18" charset="0"/>
              </a:rPr>
              <a:t>enable</a:t>
            </a:r>
            <a:r>
              <a:rPr lang="it-IT" sz="1050" dirty="0">
                <a:effectLst/>
                <a:latin typeface="Calibri" panose="020F0502020204030204" pitchFamily="34" charset="0"/>
                <a:ea typeface="Calibri" panose="020F0502020204030204" pitchFamily="34" charset="0"/>
                <a:cs typeface="Times New Roman" panose="02020603050405020304" pitchFamily="18" charset="0"/>
              </a:rPr>
              <a:t> memoria di ingresso;</a:t>
            </a:r>
          </a:p>
          <a:p>
            <a:pPr marL="342900" lvl="0" indent="-342900">
              <a:lnSpc>
                <a:spcPct val="107000"/>
              </a:lnSpc>
              <a:buFont typeface="Symbol" panose="05050102010706020507" pitchFamily="18" charset="2"/>
              <a:buChar char=""/>
            </a:pPr>
            <a:r>
              <a:rPr lang="it-IT" sz="1050" dirty="0">
                <a:effectLst/>
                <a:latin typeface="Calibri" panose="020F0502020204030204" pitchFamily="34" charset="0"/>
                <a:ea typeface="Calibri" panose="020F0502020204030204" pitchFamily="34" charset="0"/>
                <a:cs typeface="Times New Roman" panose="02020603050405020304" pitchFamily="18" charset="0"/>
              </a:rPr>
              <a:t>EN_MEM_OUT: </a:t>
            </a:r>
            <a:r>
              <a:rPr lang="it-IT" sz="1050" dirty="0" err="1">
                <a:effectLst/>
                <a:latin typeface="Calibri" panose="020F0502020204030204" pitchFamily="34" charset="0"/>
                <a:ea typeface="Calibri" panose="020F0502020204030204" pitchFamily="34" charset="0"/>
                <a:cs typeface="Times New Roman" panose="02020603050405020304" pitchFamily="18" charset="0"/>
              </a:rPr>
              <a:t>enable</a:t>
            </a:r>
            <a:r>
              <a:rPr lang="it-IT" sz="1050" dirty="0">
                <a:effectLst/>
                <a:latin typeface="Calibri" panose="020F0502020204030204" pitchFamily="34" charset="0"/>
                <a:ea typeface="Calibri" panose="020F0502020204030204" pitchFamily="34" charset="0"/>
                <a:cs typeface="Times New Roman" panose="02020603050405020304" pitchFamily="18" charset="0"/>
              </a:rPr>
              <a:t> memoria di uscita;</a:t>
            </a:r>
          </a:p>
          <a:p>
            <a:pPr marL="342900" lvl="0" indent="-342900">
              <a:lnSpc>
                <a:spcPct val="107000"/>
              </a:lnSpc>
              <a:buFont typeface="Symbol" panose="05050102010706020507" pitchFamily="18" charset="2"/>
              <a:buChar char=""/>
            </a:pPr>
            <a:r>
              <a:rPr lang="it-IT" sz="1050" dirty="0">
                <a:effectLst/>
                <a:latin typeface="Calibri" panose="020F0502020204030204" pitchFamily="34" charset="0"/>
                <a:ea typeface="Calibri" panose="020F0502020204030204" pitchFamily="34" charset="0"/>
                <a:cs typeface="Times New Roman" panose="02020603050405020304" pitchFamily="18" charset="0"/>
              </a:rPr>
              <a:t>PADDING[7:0]: segnali di configurazione per lo zero-padding;</a:t>
            </a:r>
          </a:p>
          <a:p>
            <a:pPr marL="342900" lvl="0" indent="-342900">
              <a:lnSpc>
                <a:spcPct val="107000"/>
              </a:lnSpc>
              <a:buFont typeface="Symbol" panose="05050102010706020507" pitchFamily="18" charset="2"/>
              <a:buChar char=""/>
            </a:pPr>
            <a:r>
              <a:rPr lang="it-IT" sz="1050" dirty="0">
                <a:effectLst/>
                <a:latin typeface="Calibri" panose="020F0502020204030204" pitchFamily="34" charset="0"/>
                <a:ea typeface="Calibri" panose="020F0502020204030204" pitchFamily="34" charset="0"/>
                <a:cs typeface="Times New Roman" panose="02020603050405020304" pitchFamily="18" charset="0"/>
              </a:rPr>
              <a:t>WEA_MEM_OUT: abilitazione della scrittura sulla memoria di uscita;</a:t>
            </a:r>
          </a:p>
          <a:p>
            <a:pPr marL="342900" lvl="0" indent="-342900">
              <a:lnSpc>
                <a:spcPct val="107000"/>
              </a:lnSpc>
              <a:spcAft>
                <a:spcPts val="800"/>
              </a:spcAft>
              <a:buFont typeface="Symbol" panose="05050102010706020507" pitchFamily="18" charset="2"/>
              <a:buChar char=""/>
            </a:pPr>
            <a:r>
              <a:rPr lang="it-IT" sz="1050" dirty="0">
                <a:effectLst/>
                <a:latin typeface="Calibri" panose="020F0502020204030204" pitchFamily="34" charset="0"/>
                <a:ea typeface="Calibri" panose="020F0502020204030204" pitchFamily="34" charset="0"/>
                <a:cs typeface="Times New Roman" panose="02020603050405020304" pitchFamily="18" charset="0"/>
              </a:rPr>
              <a:t>RST: segnale di reset;</a:t>
            </a:r>
          </a:p>
          <a:p>
            <a:pPr marL="342900" lvl="0" indent="-342900">
              <a:lnSpc>
                <a:spcPct val="107000"/>
              </a:lnSpc>
              <a:spcAft>
                <a:spcPts val="800"/>
              </a:spcAft>
              <a:buFont typeface="Symbol" panose="05050102010706020507" pitchFamily="18" charset="2"/>
              <a:buChar char=""/>
            </a:pP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050" dirty="0">
                <a:effectLst/>
                <a:latin typeface="Calibri" panose="020F0502020204030204" pitchFamily="34" charset="0"/>
                <a:ea typeface="Calibri" panose="020F0502020204030204" pitchFamily="34" charset="0"/>
                <a:cs typeface="Times New Roman" panose="02020603050405020304" pitchFamily="18" charset="0"/>
              </a:rPr>
              <a:t>CLK: clock;</a:t>
            </a:r>
          </a:p>
          <a:p>
            <a:pPr marL="342900" lvl="0" indent="-342900">
              <a:lnSpc>
                <a:spcPct val="107000"/>
              </a:lnSpc>
              <a:buFont typeface="Symbol" panose="05050102010706020507" pitchFamily="18" charset="2"/>
              <a:buChar char=""/>
            </a:pPr>
            <a:r>
              <a:rPr lang="it-IT" sz="1050" dirty="0">
                <a:effectLst/>
                <a:latin typeface="Calibri" panose="020F0502020204030204" pitchFamily="34" charset="0"/>
                <a:ea typeface="Calibri" panose="020F0502020204030204" pitchFamily="34" charset="0"/>
                <a:cs typeface="Times New Roman" panose="02020603050405020304" pitchFamily="18" charset="0"/>
              </a:rPr>
              <a:t>W[3:0]: valore dei 9 coefficienti del filtro;</a:t>
            </a:r>
          </a:p>
          <a:p>
            <a:pPr marL="342900" lvl="0" indent="-342900">
              <a:lnSpc>
                <a:spcPct val="107000"/>
              </a:lnSpc>
              <a:spcAft>
                <a:spcPts val="800"/>
              </a:spcAft>
              <a:buFont typeface="Symbol" panose="05050102010706020507" pitchFamily="18" charset="2"/>
              <a:buChar char=""/>
            </a:pPr>
            <a:r>
              <a:rPr lang="it-IT" sz="1050" dirty="0">
                <a:effectLst/>
                <a:latin typeface="Calibri" panose="020F0502020204030204" pitchFamily="34" charset="0"/>
                <a:ea typeface="Calibri" panose="020F0502020204030204" pitchFamily="34" charset="0"/>
                <a:cs typeface="Times New Roman" panose="02020603050405020304" pitchFamily="18" charset="0"/>
              </a:rPr>
              <a:t>SIMD: segnale per il parallelismo;</a:t>
            </a:r>
          </a:p>
        </p:txBody>
      </p:sp>
      <p:pic>
        <p:nvPicPr>
          <p:cNvPr id="9" name="Immagine 8">
            <a:extLst>
              <a:ext uri="{FF2B5EF4-FFF2-40B4-BE49-F238E27FC236}">
                <a16:creationId xmlns:a16="http://schemas.microsoft.com/office/drawing/2014/main" id="{E4414C6E-16E5-4DA6-9D57-FC4205EF97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7" t="5877" b="7466"/>
          <a:stretch/>
        </p:blipFill>
        <p:spPr bwMode="auto">
          <a:xfrm>
            <a:off x="7378270" y="1027906"/>
            <a:ext cx="3415195" cy="3202718"/>
          </a:xfrm>
          <a:prstGeom prst="rect">
            <a:avLst/>
          </a:prstGeom>
          <a:noFill/>
          <a:ln>
            <a:noFill/>
          </a:ln>
          <a:extLst>
            <a:ext uri="{53640926-AAD7-44D8-BBD7-CCE9431645EC}">
              <a14:shadowObscured xmlns:a14="http://schemas.microsoft.com/office/drawing/2010/main"/>
            </a:ext>
          </a:extLst>
        </p:spPr>
      </p:pic>
      <p:sp>
        <p:nvSpPr>
          <p:cNvPr id="10" name="CasellaDiTesto 9">
            <a:extLst>
              <a:ext uri="{FF2B5EF4-FFF2-40B4-BE49-F238E27FC236}">
                <a16:creationId xmlns:a16="http://schemas.microsoft.com/office/drawing/2014/main" id="{EF305E7E-3338-4E0D-9BA9-1EEE3345FAFB}"/>
              </a:ext>
            </a:extLst>
          </p:cNvPr>
          <p:cNvSpPr txBox="1"/>
          <p:nvPr/>
        </p:nvSpPr>
        <p:spPr>
          <a:xfrm>
            <a:off x="6185407" y="4453214"/>
            <a:ext cx="5823713" cy="1862176"/>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r>
              <a:rPr lang="it-IT" sz="1200" b="1" i="1" dirty="0">
                <a:effectLst/>
                <a:latin typeface="Calibri" panose="020F0502020204030204" pitchFamily="34" charset="0"/>
                <a:ea typeface="Calibri" panose="020F0502020204030204" pitchFamily="34" charset="0"/>
                <a:cs typeface="Times New Roman" panose="02020603050405020304" pitchFamily="18" charset="0"/>
              </a:rPr>
              <a:t>Memoria SRAM</a:t>
            </a:r>
            <a:r>
              <a:rPr lang="it-IT" sz="1200" dirty="0">
                <a:effectLst/>
                <a:latin typeface="Calibri" panose="020F0502020204030204" pitchFamily="34" charset="0"/>
                <a:ea typeface="Calibri" panose="020F0502020204030204" pitchFamily="34" charset="0"/>
                <a:cs typeface="Times New Roman" panose="02020603050405020304" pitchFamily="18" charset="0"/>
              </a:rPr>
              <a:t> Single Port 16x4096 bits di ingresso, in cui è memorizzata l’immagine in formato .COE da filtrare; </a:t>
            </a:r>
          </a:p>
          <a:p>
            <a:pPr marL="342900" lvl="0" indent="-342900" algn="just">
              <a:lnSpc>
                <a:spcPct val="107000"/>
              </a:lnSpc>
              <a:buFont typeface="Symbol" panose="05050102010706020507" pitchFamily="18" charset="2"/>
              <a:buChar char=""/>
            </a:pPr>
            <a:r>
              <a:rPr lang="it-IT" sz="1200" dirty="0">
                <a:effectLst/>
                <a:latin typeface="Calibri" panose="020F0502020204030204" pitchFamily="34" charset="0"/>
                <a:ea typeface="Calibri" panose="020F0502020204030204" pitchFamily="34" charset="0"/>
                <a:cs typeface="Times New Roman" panose="02020603050405020304" pitchFamily="18" charset="0"/>
              </a:rPr>
              <a:t>Un </a:t>
            </a:r>
            <a:r>
              <a:rPr lang="it-IT" sz="1200" b="1" i="1" dirty="0" err="1">
                <a:effectLst/>
                <a:latin typeface="Calibri" panose="020F0502020204030204" pitchFamily="34" charset="0"/>
                <a:ea typeface="Calibri" panose="020F0502020204030204" pitchFamily="34" charset="0"/>
                <a:cs typeface="Times New Roman" panose="02020603050405020304" pitchFamily="18" charset="0"/>
              </a:rPr>
              <a:t>Register</a:t>
            </a:r>
            <a:r>
              <a:rPr lang="it-IT" sz="1200" b="1" i="1" dirty="0">
                <a:effectLst/>
                <a:latin typeface="Calibri" panose="020F0502020204030204" pitchFamily="34" charset="0"/>
                <a:ea typeface="Calibri" panose="020F0502020204030204" pitchFamily="34" charset="0"/>
                <a:cs typeface="Times New Roman" panose="02020603050405020304" pitchFamily="18" charset="0"/>
              </a:rPr>
              <a:t> File</a:t>
            </a:r>
            <a:r>
              <a:rPr lang="it-IT" sz="1200" dirty="0">
                <a:effectLst/>
                <a:latin typeface="Calibri" panose="020F0502020204030204" pitchFamily="34" charset="0"/>
                <a:ea typeface="Calibri" panose="020F0502020204030204" pitchFamily="34" charset="0"/>
                <a:cs typeface="Times New Roman" panose="02020603050405020304" pitchFamily="18" charset="0"/>
              </a:rPr>
              <a:t> composto da 9 registri a 16 bit e due FIFO di profondità 61;</a:t>
            </a:r>
          </a:p>
          <a:p>
            <a:pPr marL="342900" lvl="0" indent="-342900" algn="just">
              <a:lnSpc>
                <a:spcPct val="107000"/>
              </a:lnSpc>
              <a:buFont typeface="Symbol" panose="05050102010706020507" pitchFamily="18" charset="2"/>
              <a:buChar char=""/>
            </a:pPr>
            <a:r>
              <a:rPr lang="it-IT" sz="1200" b="1" i="1" dirty="0" err="1">
                <a:effectLst/>
                <a:latin typeface="Calibri" panose="020F0502020204030204" pitchFamily="34" charset="0"/>
                <a:ea typeface="Calibri" panose="020F0502020204030204" pitchFamily="34" charset="0"/>
                <a:cs typeface="Times New Roman" panose="02020603050405020304" pitchFamily="18" charset="0"/>
              </a:rPr>
              <a:t>Subword</a:t>
            </a:r>
            <a:r>
              <a:rPr lang="it-IT" sz="1200" b="1" i="1" dirty="0">
                <a:effectLst/>
                <a:latin typeface="Calibri" panose="020F0502020204030204" pitchFamily="34" charset="0"/>
                <a:ea typeface="Calibri" panose="020F0502020204030204" pitchFamily="34" charset="0"/>
                <a:cs typeface="Times New Roman" panose="02020603050405020304" pitchFamily="18" charset="0"/>
              </a:rPr>
              <a:t> </a:t>
            </a:r>
            <a:r>
              <a:rPr lang="it-IT" sz="1200" b="1" i="1" dirty="0" err="1">
                <a:effectLst/>
                <a:latin typeface="Calibri" panose="020F0502020204030204" pitchFamily="34" charset="0"/>
                <a:ea typeface="Calibri" panose="020F0502020204030204" pitchFamily="34" charset="0"/>
                <a:cs typeface="Times New Roman" panose="02020603050405020304" pitchFamily="18" charset="0"/>
              </a:rPr>
              <a:t>Addressing</a:t>
            </a:r>
            <a:r>
              <a:rPr lang="it-IT" sz="1200" b="1" i="1" dirty="0">
                <a:effectLst/>
                <a:latin typeface="Calibri" panose="020F0502020204030204" pitchFamily="34" charset="0"/>
                <a:ea typeface="Calibri" panose="020F0502020204030204" pitchFamily="34" charset="0"/>
                <a:cs typeface="Times New Roman" panose="02020603050405020304" pitchFamily="18" charset="0"/>
              </a:rPr>
              <a:t> Circuit</a:t>
            </a:r>
            <a:r>
              <a:rPr lang="it-IT" sz="1200" dirty="0">
                <a:effectLst/>
                <a:latin typeface="Calibri" panose="020F0502020204030204" pitchFamily="34" charset="0"/>
                <a:ea typeface="Calibri" panose="020F0502020204030204" pitchFamily="34" charset="0"/>
                <a:cs typeface="Times New Roman" panose="02020603050405020304" pitchFamily="18" charset="0"/>
              </a:rPr>
              <a:t> formato da una serie di multiplexer 2x1 ad 8 bit per gestire il padding e il SIMD;</a:t>
            </a:r>
          </a:p>
          <a:p>
            <a:pPr marL="342900" lvl="0" indent="-342900" algn="just">
              <a:lnSpc>
                <a:spcPct val="107000"/>
              </a:lnSpc>
              <a:buFont typeface="Symbol" panose="05050102010706020507" pitchFamily="18" charset="2"/>
              <a:buChar char=""/>
            </a:pPr>
            <a:r>
              <a:rPr lang="it-IT" sz="1200" b="1" i="1" dirty="0">
                <a:effectLst/>
                <a:latin typeface="Calibri" panose="020F0502020204030204" pitchFamily="34" charset="0"/>
                <a:ea typeface="Calibri" panose="020F0502020204030204" pitchFamily="34" charset="0"/>
                <a:cs typeface="Times New Roman" panose="02020603050405020304" pitchFamily="18" charset="0"/>
              </a:rPr>
              <a:t>Moltiplicatore SIMD</a:t>
            </a:r>
            <a:r>
              <a:rPr lang="it-IT" sz="12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buFont typeface="Symbol" panose="05050102010706020507" pitchFamily="18" charset="2"/>
              <a:buChar char=""/>
            </a:pPr>
            <a:r>
              <a:rPr lang="it-IT" sz="1200" b="1" i="1" dirty="0" err="1">
                <a:effectLst/>
                <a:latin typeface="Calibri" panose="020F0502020204030204" pitchFamily="34" charset="0"/>
                <a:ea typeface="Calibri" panose="020F0502020204030204" pitchFamily="34" charset="0"/>
                <a:cs typeface="Times New Roman" panose="02020603050405020304" pitchFamily="18" charset="0"/>
              </a:rPr>
              <a:t>Adder</a:t>
            </a:r>
            <a:r>
              <a:rPr lang="it-IT" sz="1200" b="1" i="1" dirty="0">
                <a:effectLst/>
                <a:latin typeface="Calibri" panose="020F0502020204030204" pitchFamily="34" charset="0"/>
                <a:ea typeface="Calibri" panose="020F0502020204030204" pitchFamily="34" charset="0"/>
                <a:cs typeface="Times New Roman" panose="02020603050405020304" pitchFamily="18" charset="0"/>
              </a:rPr>
              <a:t> Tree SIMD</a:t>
            </a:r>
            <a:r>
              <a:rPr lang="it-IT" sz="12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Symbol" panose="05050102010706020507" pitchFamily="18" charset="2"/>
              <a:buChar char=""/>
            </a:pPr>
            <a:r>
              <a:rPr lang="it-IT" sz="1200" b="1" i="1" dirty="0">
                <a:effectLst/>
                <a:latin typeface="Calibri" panose="020F0502020204030204" pitchFamily="34" charset="0"/>
                <a:ea typeface="Calibri" panose="020F0502020204030204" pitchFamily="34" charset="0"/>
                <a:cs typeface="Times New Roman" panose="02020603050405020304" pitchFamily="18" charset="0"/>
              </a:rPr>
              <a:t>Memoria SRAM</a:t>
            </a:r>
            <a:r>
              <a:rPr lang="it-IT" sz="1200" dirty="0">
                <a:effectLst/>
                <a:latin typeface="Calibri" panose="020F0502020204030204" pitchFamily="34" charset="0"/>
                <a:ea typeface="Calibri" panose="020F0502020204030204" pitchFamily="34" charset="0"/>
                <a:cs typeface="Times New Roman" panose="02020603050405020304" pitchFamily="18" charset="0"/>
              </a:rPr>
              <a:t> Single Port 32x4096 bits di uscita, in cui si memorizzato i pixel convoluti; </a:t>
            </a:r>
          </a:p>
        </p:txBody>
      </p:sp>
    </p:spTree>
    <p:extLst>
      <p:ext uri="{BB962C8B-B14F-4D97-AF65-F5344CB8AC3E}">
        <p14:creationId xmlns:p14="http://schemas.microsoft.com/office/powerpoint/2010/main" val="741567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3C23E645-D0D4-4F75-BECC-B8D6F05582BD}"/>
              </a:ext>
            </a:extLst>
          </p:cNvPr>
          <p:cNvPicPr>
            <a:picLocks noChangeAspect="1"/>
          </p:cNvPicPr>
          <p:nvPr/>
        </p:nvPicPr>
        <p:blipFill>
          <a:blip r:embed="rId3"/>
          <a:stretch>
            <a:fillRect/>
          </a:stretch>
        </p:blipFill>
        <p:spPr>
          <a:xfrm>
            <a:off x="6432884" y="1559433"/>
            <a:ext cx="5029200" cy="2945140"/>
          </a:xfrm>
          <a:prstGeom prst="rect">
            <a:avLst/>
          </a:prstGeom>
        </p:spPr>
      </p:pic>
      <p:sp>
        <p:nvSpPr>
          <p:cNvPr id="2" name="Titolo 1">
            <a:extLst>
              <a:ext uri="{FF2B5EF4-FFF2-40B4-BE49-F238E27FC236}">
                <a16:creationId xmlns:a16="http://schemas.microsoft.com/office/drawing/2014/main" id="{B21382B0-6D48-4958-8363-35DB0301F44D}"/>
              </a:ext>
            </a:extLst>
          </p:cNvPr>
          <p:cNvSpPr>
            <a:spLocks noGrp="1"/>
          </p:cNvSpPr>
          <p:nvPr>
            <p:ph type="title"/>
          </p:nvPr>
        </p:nvSpPr>
        <p:spPr/>
        <p:txBody>
          <a:bodyPr/>
          <a:lstStyle/>
          <a:p>
            <a:r>
              <a:rPr lang="it-IT" dirty="0"/>
              <a:t>CONVOLUTORE (2/5): Reg File </a:t>
            </a:r>
          </a:p>
        </p:txBody>
      </p:sp>
      <p:sp>
        <p:nvSpPr>
          <p:cNvPr id="3" name="Rectangle 2">
            <a:extLst>
              <a:ext uri="{FF2B5EF4-FFF2-40B4-BE49-F238E27FC236}">
                <a16:creationId xmlns:a16="http://schemas.microsoft.com/office/drawing/2014/main" id="{135D0BBC-43AB-44C6-82D2-162806A9684B}"/>
              </a:ext>
            </a:extLst>
          </p:cNvPr>
          <p:cNvSpPr>
            <a:spLocks noChangeArrowheads="1"/>
          </p:cNvSpPr>
          <p:nvPr/>
        </p:nvSpPr>
        <p:spPr bwMode="auto">
          <a:xfrm>
            <a:off x="838200" y="1868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aphicFrame>
        <p:nvGraphicFramePr>
          <p:cNvPr id="4" name="Oggetto 3">
            <a:extLst>
              <a:ext uri="{FF2B5EF4-FFF2-40B4-BE49-F238E27FC236}">
                <a16:creationId xmlns:a16="http://schemas.microsoft.com/office/drawing/2014/main" id="{4926D62B-3CD8-4D18-A1D5-EF1E111AB6BA}"/>
              </a:ext>
            </a:extLst>
          </p:cNvPr>
          <p:cNvGraphicFramePr>
            <a:graphicFrameLocks noChangeAspect="1"/>
          </p:cNvGraphicFramePr>
          <p:nvPr>
            <p:extLst>
              <p:ext uri="{D42A27DB-BD31-4B8C-83A1-F6EECF244321}">
                <p14:modId xmlns:p14="http://schemas.microsoft.com/office/powerpoint/2010/main" val="993935484"/>
              </p:ext>
            </p:extLst>
          </p:nvPr>
        </p:nvGraphicFramePr>
        <p:xfrm>
          <a:off x="1142999" y="1602635"/>
          <a:ext cx="3882190" cy="1185810"/>
        </p:xfrm>
        <a:graphic>
          <a:graphicData uri="http://schemas.openxmlformats.org/presentationml/2006/ole">
            <mc:AlternateContent xmlns:mc="http://schemas.openxmlformats.org/markup-compatibility/2006">
              <mc:Choice xmlns:v="urn:schemas-microsoft-com:vml" Requires="v">
                <p:oleObj spid="_x0000_s1034" r:id="rId4" imgW="23004562" imgH="7026280" progId="Unknown">
                  <p:embed/>
                </p:oleObj>
              </mc:Choice>
              <mc:Fallback>
                <p:oleObj r:id="rId4" imgW="23004562" imgH="7026280" progId="Unknown">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999" y="1602635"/>
                        <a:ext cx="3882190" cy="1185810"/>
                      </a:xfrm>
                      <a:prstGeom prst="rect">
                        <a:avLst/>
                      </a:prstGeom>
                      <a:noFill/>
                    </p:spPr>
                  </p:pic>
                </p:oleObj>
              </mc:Fallback>
            </mc:AlternateContent>
          </a:graphicData>
        </a:graphic>
      </p:graphicFrame>
      <p:pic>
        <p:nvPicPr>
          <p:cNvPr id="6" name="Immagine 5">
            <a:extLst>
              <a:ext uri="{FF2B5EF4-FFF2-40B4-BE49-F238E27FC236}">
                <a16:creationId xmlns:a16="http://schemas.microsoft.com/office/drawing/2014/main" id="{64F1B154-A0E0-4F93-9EAF-4F5CC8575348}"/>
              </a:ext>
            </a:extLst>
          </p:cNvPr>
          <p:cNvPicPr>
            <a:picLocks noChangeAspect="1"/>
          </p:cNvPicPr>
          <p:nvPr/>
        </p:nvPicPr>
        <p:blipFill>
          <a:blip r:embed="rId6"/>
          <a:stretch>
            <a:fillRect/>
          </a:stretch>
        </p:blipFill>
        <p:spPr>
          <a:xfrm>
            <a:off x="995710" y="3794264"/>
            <a:ext cx="4331369" cy="899353"/>
          </a:xfrm>
          <a:prstGeom prst="rect">
            <a:avLst/>
          </a:prstGeom>
        </p:spPr>
      </p:pic>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4273EA64-A94C-42B1-87C0-AFDDECC78A0F}"/>
                  </a:ext>
                </a:extLst>
              </p:cNvPr>
              <p:cNvSpPr txBox="1"/>
              <p:nvPr/>
            </p:nvSpPr>
            <p:spPr>
              <a:xfrm>
                <a:off x="895996" y="5789783"/>
                <a:ext cx="293806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𝑙𝑎𝑡𝑒𝑛𝑐𝑦</m:t>
                      </m:r>
                      <m:r>
                        <a:rPr lang="it-IT" i="0">
                          <a:latin typeface="Cambria Math" panose="02040503050406030204" pitchFamily="18" charset="0"/>
                        </a:rPr>
                        <m:t> = </m:t>
                      </m:r>
                      <m:d>
                        <m:dPr>
                          <m:begChr m:val="["/>
                          <m:endChr m:val="]"/>
                          <m:ctrlPr>
                            <a:rPr lang="it-IT" i="1">
                              <a:latin typeface="Cambria Math" panose="02040503050406030204" pitchFamily="18" charset="0"/>
                            </a:rPr>
                          </m:ctrlPr>
                        </m:dPr>
                        <m:e>
                          <m:d>
                            <m:dPr>
                              <m:ctrlPr>
                                <a:rPr lang="it-IT" i="1">
                                  <a:latin typeface="Cambria Math" panose="02040503050406030204" pitchFamily="18" charset="0"/>
                                </a:rPr>
                              </m:ctrlPr>
                            </m:dPr>
                            <m:e>
                              <m:r>
                                <a:rPr lang="it-IT" i="1">
                                  <a:latin typeface="Cambria Math" panose="02040503050406030204" pitchFamily="18" charset="0"/>
                                </a:rPr>
                                <m:t>𝑛𝑐𝑜𝑙</m:t>
                              </m:r>
                              <m:r>
                                <a:rPr lang="it-IT" i="0">
                                  <a:latin typeface="Cambria Math" panose="02040503050406030204" pitchFamily="18" charset="0"/>
                                </a:rPr>
                                <m:t>+</m:t>
                              </m:r>
                              <m:r>
                                <a:rPr lang="it-IT" i="1">
                                  <a:latin typeface="Cambria Math" panose="02040503050406030204" pitchFamily="18" charset="0"/>
                                </a:rPr>
                                <m:t>𝑟</m:t>
                              </m:r>
                            </m:e>
                          </m:d>
                          <m:r>
                            <a:rPr lang="it-IT" i="0">
                              <a:latin typeface="Cambria Math" panose="02040503050406030204" pitchFamily="18" charset="0"/>
                            </a:rPr>
                            <m:t>∗</m:t>
                          </m:r>
                          <m:r>
                            <a:rPr lang="it-IT" i="1">
                              <a:latin typeface="Cambria Math" panose="02040503050406030204" pitchFamily="18" charset="0"/>
                            </a:rPr>
                            <m:t>𝑟</m:t>
                          </m:r>
                        </m:e>
                      </m:d>
                    </m:oMath>
                  </m:oMathPara>
                </a14:m>
                <a:endParaRPr lang="it-IT" dirty="0"/>
              </a:p>
            </p:txBody>
          </p:sp>
        </mc:Choice>
        <mc:Fallback xmlns="">
          <p:sp>
            <p:nvSpPr>
              <p:cNvPr id="12" name="CasellaDiTesto 11">
                <a:extLst>
                  <a:ext uri="{FF2B5EF4-FFF2-40B4-BE49-F238E27FC236}">
                    <a16:creationId xmlns:a16="http://schemas.microsoft.com/office/drawing/2014/main" id="{4273EA64-A94C-42B1-87C0-AFDDECC78A0F}"/>
                  </a:ext>
                </a:extLst>
              </p:cNvPr>
              <p:cNvSpPr txBox="1">
                <a:spLocks noRot="1" noChangeAspect="1" noMove="1" noResize="1" noEditPoints="1" noAdjustHandles="1" noChangeArrowheads="1" noChangeShapeType="1" noTextEdit="1"/>
              </p:cNvSpPr>
              <p:nvPr/>
            </p:nvSpPr>
            <p:spPr>
              <a:xfrm>
                <a:off x="895996" y="5789783"/>
                <a:ext cx="2938067" cy="369332"/>
              </a:xfrm>
              <a:prstGeom prst="rect">
                <a:avLst/>
              </a:prstGeom>
              <a:blipFill>
                <a:blip r:embed="rId7"/>
                <a:stretch>
                  <a:fillRect b="-1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5AD6DF2E-B5B2-417A-ACC9-FB199A11615D}"/>
                  </a:ext>
                </a:extLst>
              </p:cNvPr>
              <p:cNvSpPr txBox="1"/>
              <p:nvPr/>
            </p:nvSpPr>
            <p:spPr>
              <a:xfrm>
                <a:off x="6432884" y="5482098"/>
                <a:ext cx="4078706" cy="1043812"/>
              </a:xfrm>
              <a:prstGeom prst="rect">
                <a:avLst/>
              </a:prstGeom>
              <a:noFill/>
            </p:spPr>
            <p:txBody>
              <a:bodyPr wrap="square" rtlCol="0">
                <a:spAutoFit/>
              </a:bodyPr>
              <a:lstStyle/>
              <a:p>
                <a:r>
                  <a:rPr lang="it-IT" dirty="0"/>
                  <a:t>r=raggio filtro= </a:t>
                </a:r>
                <a14:m>
                  <m:oMath xmlns:m="http://schemas.openxmlformats.org/officeDocument/2006/math">
                    <m:f>
                      <m:fPr>
                        <m:ctrlPr>
                          <a:rPr lang="it-IT" i="1" dirty="0" smtClean="0">
                            <a:latin typeface="Cambria Math" panose="02040503050406030204" pitchFamily="18" charset="0"/>
                          </a:rPr>
                        </m:ctrlPr>
                      </m:fPr>
                      <m:num>
                        <m:r>
                          <a:rPr lang="it-IT" i="1" dirty="0" smtClean="0">
                            <a:latin typeface="Cambria Math" panose="02040503050406030204" pitchFamily="18" charset="0"/>
                          </a:rPr>
                          <m:t>𝑘</m:t>
                        </m:r>
                        <m:r>
                          <a:rPr lang="it-IT" i="1" dirty="0" smtClean="0">
                            <a:latin typeface="Cambria Math" panose="02040503050406030204" pitchFamily="18" charset="0"/>
                          </a:rPr>
                          <m:t>−1</m:t>
                        </m:r>
                      </m:num>
                      <m:den>
                        <m:r>
                          <a:rPr lang="it-IT" i="1" dirty="0" smtClean="0">
                            <a:latin typeface="Cambria Math" panose="02040503050406030204" pitchFamily="18" charset="0"/>
                          </a:rPr>
                          <m:t>2</m:t>
                        </m:r>
                      </m:den>
                    </m:f>
                  </m:oMath>
                </a14:m>
                <a:r>
                  <a:rPr lang="it-IT" dirty="0"/>
                  <a:t> con filtro </a:t>
                </a:r>
                <a:r>
                  <a:rPr lang="it-IT" dirty="0" err="1"/>
                  <a:t>kxk</a:t>
                </a:r>
                <a:endParaRPr lang="it-IT" dirty="0"/>
              </a:p>
              <a:p>
                <a14:m>
                  <m:oMath xmlns:m="http://schemas.openxmlformats.org/officeDocument/2006/math">
                    <m:sSup>
                      <m:sSupPr>
                        <m:ctrlPr>
                          <a:rPr lang="it-IT" i="1" dirty="0" smtClean="0">
                            <a:latin typeface="Cambria Math" panose="02040503050406030204" pitchFamily="18" charset="0"/>
                          </a:rPr>
                        </m:ctrlPr>
                      </m:sSupPr>
                      <m:e>
                        <m:r>
                          <a:rPr lang="it-IT" b="0" i="1" dirty="0" smtClean="0">
                            <a:latin typeface="Cambria Math" panose="02040503050406030204" pitchFamily="18" charset="0"/>
                          </a:rPr>
                          <m:t>𝑘</m:t>
                        </m:r>
                      </m:e>
                      <m:sup>
                        <m:r>
                          <a:rPr lang="it-IT" i="1" dirty="0" smtClean="0">
                            <a:latin typeface="Cambria Math" panose="02040503050406030204" pitchFamily="18" charset="0"/>
                          </a:rPr>
                          <m:t>2</m:t>
                        </m:r>
                      </m:sup>
                    </m:sSup>
                  </m:oMath>
                </a14:m>
                <a:r>
                  <a:rPr lang="it-IT" dirty="0"/>
                  <a:t>registri</a:t>
                </a:r>
              </a:p>
              <a:p>
                <a:r>
                  <a:rPr lang="it-IT" dirty="0"/>
                  <a:t>FIFO di profondità </a:t>
                </a:r>
                <a:r>
                  <a:rPr lang="it-IT" dirty="0" err="1"/>
                  <a:t>ncol</a:t>
                </a:r>
                <a:r>
                  <a:rPr lang="it-IT" dirty="0"/>
                  <a:t>-k</a:t>
                </a:r>
              </a:p>
            </p:txBody>
          </p:sp>
        </mc:Choice>
        <mc:Fallback xmlns="">
          <p:sp>
            <p:nvSpPr>
              <p:cNvPr id="13" name="CasellaDiTesto 12">
                <a:extLst>
                  <a:ext uri="{FF2B5EF4-FFF2-40B4-BE49-F238E27FC236}">
                    <a16:creationId xmlns:a16="http://schemas.microsoft.com/office/drawing/2014/main" id="{5AD6DF2E-B5B2-417A-ACC9-FB199A11615D}"/>
                  </a:ext>
                </a:extLst>
              </p:cNvPr>
              <p:cNvSpPr txBox="1">
                <a:spLocks noRot="1" noChangeAspect="1" noMove="1" noResize="1" noEditPoints="1" noAdjustHandles="1" noChangeArrowheads="1" noChangeShapeType="1" noTextEdit="1"/>
              </p:cNvSpPr>
              <p:nvPr/>
            </p:nvSpPr>
            <p:spPr>
              <a:xfrm>
                <a:off x="6432884" y="5482098"/>
                <a:ext cx="4078706" cy="1043812"/>
              </a:xfrm>
              <a:prstGeom prst="rect">
                <a:avLst/>
              </a:prstGeom>
              <a:blipFill>
                <a:blip r:embed="rId8"/>
                <a:stretch>
                  <a:fillRect l="-1196" b="-814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DA0B1AF3-DA8B-4C46-8234-2B40CFB7AD6B}"/>
                  </a:ext>
                </a:extLst>
              </p:cNvPr>
              <p:cNvSpPr txBox="1"/>
              <p:nvPr/>
            </p:nvSpPr>
            <p:spPr>
              <a:xfrm>
                <a:off x="2983830" y="5783294"/>
                <a:ext cx="301190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i="0" smtClean="0">
                          <a:latin typeface="Cambria Math" panose="02040503050406030204" pitchFamily="18" charset="0"/>
                        </a:rPr>
                        <m:t>+</m:t>
                      </m:r>
                      <m:r>
                        <a:rPr lang="it-IT" i="1">
                          <a:latin typeface="Cambria Math" panose="02040503050406030204" pitchFamily="18" charset="0"/>
                        </a:rPr>
                        <m:t>𝑅𝑒𝑎𝑑𝐿𝑎𝑡𝑒𝑛𝑐𝑦</m:t>
                      </m:r>
                    </m:oMath>
                  </m:oMathPara>
                </a14:m>
                <a:endParaRPr lang="it-IT" dirty="0"/>
              </a:p>
            </p:txBody>
          </p:sp>
        </mc:Choice>
        <mc:Fallback xmlns="">
          <p:sp>
            <p:nvSpPr>
              <p:cNvPr id="17" name="CasellaDiTesto 16">
                <a:extLst>
                  <a:ext uri="{FF2B5EF4-FFF2-40B4-BE49-F238E27FC236}">
                    <a16:creationId xmlns:a16="http://schemas.microsoft.com/office/drawing/2014/main" id="{DA0B1AF3-DA8B-4C46-8234-2B40CFB7AD6B}"/>
                  </a:ext>
                </a:extLst>
              </p:cNvPr>
              <p:cNvSpPr txBox="1">
                <a:spLocks noRot="1" noChangeAspect="1" noMove="1" noResize="1" noEditPoints="1" noAdjustHandles="1" noChangeArrowheads="1" noChangeShapeType="1" noTextEdit="1"/>
              </p:cNvSpPr>
              <p:nvPr/>
            </p:nvSpPr>
            <p:spPr>
              <a:xfrm>
                <a:off x="2983830" y="5783294"/>
                <a:ext cx="3011905" cy="369332"/>
              </a:xfrm>
              <a:prstGeom prst="rect">
                <a:avLst/>
              </a:prstGeom>
              <a:blipFill>
                <a:blip r:embed="rId9"/>
                <a:stretch>
                  <a:fillRect b="-13333"/>
                </a:stretch>
              </a:blipFill>
            </p:spPr>
            <p:txBody>
              <a:bodyPr/>
              <a:lstStyle/>
              <a:p>
                <a:r>
                  <a:rPr lang="it-IT">
                    <a:noFill/>
                  </a:rPr>
                  <a:t> </a:t>
                </a:r>
              </a:p>
            </p:txBody>
          </p:sp>
        </mc:Fallback>
      </mc:AlternateContent>
    </p:spTree>
    <p:extLst>
      <p:ext uri="{BB962C8B-B14F-4D97-AF65-F5344CB8AC3E}">
        <p14:creationId xmlns:p14="http://schemas.microsoft.com/office/powerpoint/2010/main" val="35949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1382B0-6D48-4958-8363-35DB0301F44D}"/>
              </a:ext>
            </a:extLst>
          </p:cNvPr>
          <p:cNvSpPr>
            <a:spLocks noGrp="1"/>
          </p:cNvSpPr>
          <p:nvPr>
            <p:ph type="title"/>
          </p:nvPr>
        </p:nvSpPr>
        <p:spPr/>
        <p:txBody>
          <a:bodyPr/>
          <a:lstStyle/>
          <a:p>
            <a:r>
              <a:rPr lang="it-IT" dirty="0"/>
              <a:t>CONVOLUTORE (3/5): Padding </a:t>
            </a:r>
          </a:p>
        </p:txBody>
      </p:sp>
      <p:sp>
        <p:nvSpPr>
          <p:cNvPr id="3" name="Rectangle 2">
            <a:extLst>
              <a:ext uri="{FF2B5EF4-FFF2-40B4-BE49-F238E27FC236}">
                <a16:creationId xmlns:a16="http://schemas.microsoft.com/office/drawing/2014/main" id="{135D0BBC-43AB-44C6-82D2-162806A9684B}"/>
              </a:ext>
            </a:extLst>
          </p:cNvPr>
          <p:cNvSpPr>
            <a:spLocks noChangeArrowheads="1"/>
          </p:cNvSpPr>
          <p:nvPr/>
        </p:nvSpPr>
        <p:spPr bwMode="auto">
          <a:xfrm>
            <a:off x="838200" y="1868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0" name="Immagine 9">
            <a:extLst>
              <a:ext uri="{FF2B5EF4-FFF2-40B4-BE49-F238E27FC236}">
                <a16:creationId xmlns:a16="http://schemas.microsoft.com/office/drawing/2014/main" id="{982C0C12-848D-4014-8AE1-5A184C8B8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106" y="3622791"/>
            <a:ext cx="3661038" cy="2778265"/>
          </a:xfrm>
          <a:prstGeom prst="rect">
            <a:avLst/>
          </a:prstGeom>
        </p:spPr>
      </p:pic>
      <p:graphicFrame>
        <p:nvGraphicFramePr>
          <p:cNvPr id="11" name="Oggetto 10">
            <a:extLst>
              <a:ext uri="{FF2B5EF4-FFF2-40B4-BE49-F238E27FC236}">
                <a16:creationId xmlns:a16="http://schemas.microsoft.com/office/drawing/2014/main" id="{CA254439-7930-4EC5-8C2F-1DB27548569A}"/>
              </a:ext>
            </a:extLst>
          </p:cNvPr>
          <p:cNvGraphicFramePr>
            <a:graphicFrameLocks noChangeAspect="1"/>
          </p:cNvGraphicFramePr>
          <p:nvPr>
            <p:extLst>
              <p:ext uri="{D42A27DB-BD31-4B8C-83A1-F6EECF244321}">
                <p14:modId xmlns:p14="http://schemas.microsoft.com/office/powerpoint/2010/main" val="479302387"/>
              </p:ext>
            </p:extLst>
          </p:nvPr>
        </p:nvGraphicFramePr>
        <p:xfrm>
          <a:off x="7140014" y="1707119"/>
          <a:ext cx="4442385" cy="1356921"/>
        </p:xfrm>
        <a:graphic>
          <a:graphicData uri="http://schemas.openxmlformats.org/presentationml/2006/ole">
            <mc:AlternateContent xmlns:mc="http://schemas.openxmlformats.org/markup-compatibility/2006">
              <mc:Choice xmlns:v="urn:schemas-microsoft-com:vml" Requires="v">
                <p:oleObj spid="_x0000_s2056" r:id="rId4" imgW="23004562" imgH="7026280" progId="Unknown">
                  <p:embed/>
                </p:oleObj>
              </mc:Choice>
              <mc:Fallback>
                <p:oleObj r:id="rId4" imgW="23004562" imgH="7026280" progId="Unknown">
                  <p:embed/>
                  <p:pic>
                    <p:nvPicPr>
                      <p:cNvPr id="4" name="Oggetto 3">
                        <a:extLst>
                          <a:ext uri="{FF2B5EF4-FFF2-40B4-BE49-F238E27FC236}">
                            <a16:creationId xmlns:a16="http://schemas.microsoft.com/office/drawing/2014/main" id="{4926D62B-3CD8-4D18-A1D5-EF1E111AB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0014" y="1707119"/>
                        <a:ext cx="4442385" cy="1356921"/>
                      </a:xfrm>
                      <a:prstGeom prst="rect">
                        <a:avLst/>
                      </a:prstGeom>
                      <a:noFill/>
                    </p:spPr>
                  </p:pic>
                </p:oleObj>
              </mc:Fallback>
            </mc:AlternateContent>
          </a:graphicData>
        </a:graphic>
      </p:graphicFrame>
      <p:pic>
        <p:nvPicPr>
          <p:cNvPr id="14" name="Immagine 13" descr="Immagine che contiene tavolo&#10;&#10;Descrizione generata automaticamente">
            <a:extLst>
              <a:ext uri="{FF2B5EF4-FFF2-40B4-BE49-F238E27FC236}">
                <a16:creationId xmlns:a16="http://schemas.microsoft.com/office/drawing/2014/main" id="{40EB5429-5A66-4C8C-9B6B-4213A97FE71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76338" y="1765996"/>
            <a:ext cx="3372942" cy="2451334"/>
          </a:xfrm>
          <a:prstGeom prst="rect">
            <a:avLst/>
          </a:prstGeom>
          <a:noFill/>
          <a:ln>
            <a:noFill/>
          </a:ln>
        </p:spPr>
      </p:pic>
      <p:pic>
        <p:nvPicPr>
          <p:cNvPr id="16" name="Immagine 15">
            <a:extLst>
              <a:ext uri="{FF2B5EF4-FFF2-40B4-BE49-F238E27FC236}">
                <a16:creationId xmlns:a16="http://schemas.microsoft.com/office/drawing/2014/main" id="{6E46BF9E-BCD7-4FAA-990A-6C734C4673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865" y="4839138"/>
            <a:ext cx="6336132" cy="1325562"/>
          </a:xfrm>
          <a:prstGeom prst="rect">
            <a:avLst/>
          </a:prstGeom>
        </p:spPr>
      </p:pic>
    </p:spTree>
    <p:extLst>
      <p:ext uri="{BB962C8B-B14F-4D97-AF65-F5344CB8AC3E}">
        <p14:creationId xmlns:p14="http://schemas.microsoft.com/office/powerpoint/2010/main" val="956847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1382B0-6D48-4958-8363-35DB0301F44D}"/>
              </a:ext>
            </a:extLst>
          </p:cNvPr>
          <p:cNvSpPr>
            <a:spLocks noGrp="1"/>
          </p:cNvSpPr>
          <p:nvPr>
            <p:ph type="title"/>
          </p:nvPr>
        </p:nvSpPr>
        <p:spPr/>
        <p:txBody>
          <a:bodyPr/>
          <a:lstStyle/>
          <a:p>
            <a:r>
              <a:rPr lang="it-IT" dirty="0"/>
              <a:t>CONVOLUTORE (4/5): SIMD </a:t>
            </a:r>
          </a:p>
        </p:txBody>
      </p:sp>
      <p:sp>
        <p:nvSpPr>
          <p:cNvPr id="3" name="Rectangle 2">
            <a:extLst>
              <a:ext uri="{FF2B5EF4-FFF2-40B4-BE49-F238E27FC236}">
                <a16:creationId xmlns:a16="http://schemas.microsoft.com/office/drawing/2014/main" id="{135D0BBC-43AB-44C6-82D2-162806A9684B}"/>
              </a:ext>
            </a:extLst>
          </p:cNvPr>
          <p:cNvSpPr>
            <a:spLocks noChangeArrowheads="1"/>
          </p:cNvSpPr>
          <p:nvPr/>
        </p:nvSpPr>
        <p:spPr bwMode="auto">
          <a:xfrm>
            <a:off x="838200" y="1868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8" name="Immagine 7">
            <a:extLst>
              <a:ext uri="{FF2B5EF4-FFF2-40B4-BE49-F238E27FC236}">
                <a16:creationId xmlns:a16="http://schemas.microsoft.com/office/drawing/2014/main" id="{55BD08AD-8639-47FB-9FD5-706B0E415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074" y="1690688"/>
            <a:ext cx="4412147" cy="1359221"/>
          </a:xfrm>
          <a:prstGeom prst="rect">
            <a:avLst/>
          </a:prstGeom>
        </p:spPr>
      </p:pic>
      <p:pic>
        <p:nvPicPr>
          <p:cNvPr id="9" name="Immagine 8" descr="Immagine che contiene tavolo&#10;&#10;Descrizione generata automaticamente">
            <a:extLst>
              <a:ext uri="{FF2B5EF4-FFF2-40B4-BE49-F238E27FC236}">
                <a16:creationId xmlns:a16="http://schemas.microsoft.com/office/drawing/2014/main" id="{6D0DD1D5-C2E1-4E93-9045-8B8CDF799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537" y="1516160"/>
            <a:ext cx="3198495" cy="1657350"/>
          </a:xfrm>
          <a:prstGeom prst="rect">
            <a:avLst/>
          </a:prstGeom>
        </p:spPr>
      </p:pic>
      <p:pic>
        <p:nvPicPr>
          <p:cNvPr id="12" name="Immagine 11">
            <a:extLst>
              <a:ext uri="{FF2B5EF4-FFF2-40B4-BE49-F238E27FC236}">
                <a16:creationId xmlns:a16="http://schemas.microsoft.com/office/drawing/2014/main" id="{C5D7F6F7-A774-480C-AAA1-BEB4CC7E12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56185" y="4303294"/>
            <a:ext cx="2799673" cy="1466850"/>
          </a:xfrm>
          <a:prstGeom prst="rect">
            <a:avLst/>
          </a:prstGeom>
        </p:spPr>
      </p:pic>
      <p:pic>
        <p:nvPicPr>
          <p:cNvPr id="13" name="Immagine 12">
            <a:extLst>
              <a:ext uri="{FF2B5EF4-FFF2-40B4-BE49-F238E27FC236}">
                <a16:creationId xmlns:a16="http://schemas.microsoft.com/office/drawing/2014/main" id="{4AFCE9D9-35CD-49ED-924D-94494083B8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8345" y="4209949"/>
            <a:ext cx="3156585" cy="1653540"/>
          </a:xfrm>
          <a:prstGeom prst="rect">
            <a:avLst/>
          </a:prstGeom>
        </p:spPr>
      </p:pic>
      <p:sp>
        <p:nvSpPr>
          <p:cNvPr id="4" name="CasellaDiTesto 3">
            <a:extLst>
              <a:ext uri="{FF2B5EF4-FFF2-40B4-BE49-F238E27FC236}">
                <a16:creationId xmlns:a16="http://schemas.microsoft.com/office/drawing/2014/main" id="{23866380-D79E-4F74-85F4-91F4BB8F20A5}"/>
              </a:ext>
            </a:extLst>
          </p:cNvPr>
          <p:cNvSpPr txBox="1"/>
          <p:nvPr/>
        </p:nvSpPr>
        <p:spPr>
          <a:xfrm>
            <a:off x="1989221" y="1280401"/>
            <a:ext cx="3208421" cy="369332"/>
          </a:xfrm>
          <a:prstGeom prst="rect">
            <a:avLst/>
          </a:prstGeom>
          <a:noFill/>
        </p:spPr>
        <p:txBody>
          <a:bodyPr wrap="square" rtlCol="0">
            <a:spAutoFit/>
          </a:bodyPr>
          <a:lstStyle/>
          <a:p>
            <a:r>
              <a:rPr lang="it-IT" dirty="0"/>
              <a:t>Matrice iniziale</a:t>
            </a:r>
          </a:p>
        </p:txBody>
      </p:sp>
      <p:sp>
        <p:nvSpPr>
          <p:cNvPr id="15" name="CasellaDiTesto 14">
            <a:extLst>
              <a:ext uri="{FF2B5EF4-FFF2-40B4-BE49-F238E27FC236}">
                <a16:creationId xmlns:a16="http://schemas.microsoft.com/office/drawing/2014/main" id="{9818071A-D66B-4239-B4B0-5EEE97352E44}"/>
              </a:ext>
            </a:extLst>
          </p:cNvPr>
          <p:cNvSpPr txBox="1"/>
          <p:nvPr/>
        </p:nvSpPr>
        <p:spPr>
          <a:xfrm>
            <a:off x="7195936" y="1163051"/>
            <a:ext cx="3693695" cy="369332"/>
          </a:xfrm>
          <a:prstGeom prst="rect">
            <a:avLst/>
          </a:prstGeom>
          <a:noFill/>
        </p:spPr>
        <p:txBody>
          <a:bodyPr wrap="square" rtlCol="0">
            <a:spAutoFit/>
          </a:bodyPr>
          <a:lstStyle/>
          <a:p>
            <a:r>
              <a:rPr lang="it-IT" dirty="0"/>
              <a:t>Convoluzione attorno ai pixel 10 e 11</a:t>
            </a:r>
          </a:p>
        </p:txBody>
      </p:sp>
      <p:sp>
        <p:nvSpPr>
          <p:cNvPr id="17" name="CasellaDiTesto 16">
            <a:extLst>
              <a:ext uri="{FF2B5EF4-FFF2-40B4-BE49-F238E27FC236}">
                <a16:creationId xmlns:a16="http://schemas.microsoft.com/office/drawing/2014/main" id="{1BC98558-3B5F-4994-8DFA-C70808837928}"/>
              </a:ext>
            </a:extLst>
          </p:cNvPr>
          <p:cNvSpPr txBox="1"/>
          <p:nvPr/>
        </p:nvSpPr>
        <p:spPr>
          <a:xfrm>
            <a:off x="1209174" y="3708721"/>
            <a:ext cx="3693695" cy="646331"/>
          </a:xfrm>
          <a:prstGeom prst="rect">
            <a:avLst/>
          </a:prstGeom>
          <a:noFill/>
        </p:spPr>
        <p:txBody>
          <a:bodyPr wrap="square" rtlCol="0">
            <a:spAutoFit/>
          </a:bodyPr>
          <a:lstStyle/>
          <a:p>
            <a:r>
              <a:rPr lang="it-IT" dirty="0"/>
              <a:t>Convoluzione attorno ai pixel 10 e 11</a:t>
            </a:r>
          </a:p>
          <a:p>
            <a:pPr algn="ctr"/>
            <a:r>
              <a:rPr lang="it-IT" dirty="0"/>
              <a:t>Finestre desiderate</a:t>
            </a:r>
          </a:p>
        </p:txBody>
      </p:sp>
      <p:sp>
        <p:nvSpPr>
          <p:cNvPr id="18" name="CasellaDiTesto 17">
            <a:extLst>
              <a:ext uri="{FF2B5EF4-FFF2-40B4-BE49-F238E27FC236}">
                <a16:creationId xmlns:a16="http://schemas.microsoft.com/office/drawing/2014/main" id="{2AB5D197-6B6F-47E3-B25A-DA9C305684F8}"/>
              </a:ext>
            </a:extLst>
          </p:cNvPr>
          <p:cNvSpPr txBox="1"/>
          <p:nvPr/>
        </p:nvSpPr>
        <p:spPr>
          <a:xfrm>
            <a:off x="7119789" y="3790303"/>
            <a:ext cx="3693695" cy="369332"/>
          </a:xfrm>
          <a:prstGeom prst="rect">
            <a:avLst/>
          </a:prstGeom>
          <a:noFill/>
        </p:spPr>
        <p:txBody>
          <a:bodyPr wrap="square" rtlCol="0">
            <a:spAutoFit/>
          </a:bodyPr>
          <a:lstStyle/>
          <a:p>
            <a:r>
              <a:rPr lang="it-IT" dirty="0"/>
              <a:t>Contenuto attuale dei registri Reg File</a:t>
            </a:r>
          </a:p>
        </p:txBody>
      </p:sp>
    </p:spTree>
    <p:extLst>
      <p:ext uri="{BB962C8B-B14F-4D97-AF65-F5344CB8AC3E}">
        <p14:creationId xmlns:p14="http://schemas.microsoft.com/office/powerpoint/2010/main" val="4257721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1382B0-6D48-4958-8363-35DB0301F44D}"/>
              </a:ext>
            </a:extLst>
          </p:cNvPr>
          <p:cNvSpPr>
            <a:spLocks noGrp="1"/>
          </p:cNvSpPr>
          <p:nvPr>
            <p:ph type="title"/>
          </p:nvPr>
        </p:nvSpPr>
        <p:spPr/>
        <p:txBody>
          <a:bodyPr/>
          <a:lstStyle/>
          <a:p>
            <a:r>
              <a:rPr lang="it-IT" dirty="0"/>
              <a:t>CONVOLUTORE (5/5): SIMD </a:t>
            </a:r>
          </a:p>
        </p:txBody>
      </p:sp>
      <p:sp>
        <p:nvSpPr>
          <p:cNvPr id="3" name="Rectangle 2">
            <a:extLst>
              <a:ext uri="{FF2B5EF4-FFF2-40B4-BE49-F238E27FC236}">
                <a16:creationId xmlns:a16="http://schemas.microsoft.com/office/drawing/2014/main" id="{135D0BBC-43AB-44C6-82D2-162806A9684B}"/>
              </a:ext>
            </a:extLst>
          </p:cNvPr>
          <p:cNvSpPr>
            <a:spLocks noChangeArrowheads="1"/>
          </p:cNvSpPr>
          <p:nvPr/>
        </p:nvSpPr>
        <p:spPr bwMode="auto">
          <a:xfrm>
            <a:off x="838200" y="1868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21" name="Gruppo 20">
            <a:extLst>
              <a:ext uri="{FF2B5EF4-FFF2-40B4-BE49-F238E27FC236}">
                <a16:creationId xmlns:a16="http://schemas.microsoft.com/office/drawing/2014/main" id="{0CB523E2-5F5F-41F9-9299-AD9E7B47C736}"/>
              </a:ext>
            </a:extLst>
          </p:cNvPr>
          <p:cNvGrpSpPr/>
          <p:nvPr/>
        </p:nvGrpSpPr>
        <p:grpSpPr>
          <a:xfrm>
            <a:off x="1010506" y="1720678"/>
            <a:ext cx="3693695" cy="2073186"/>
            <a:chOff x="7360421" y="1420082"/>
            <a:chExt cx="3693695" cy="2073186"/>
          </a:xfrm>
        </p:grpSpPr>
        <p:pic>
          <p:nvPicPr>
            <p:cNvPr id="13" name="Immagine 12">
              <a:extLst>
                <a:ext uri="{FF2B5EF4-FFF2-40B4-BE49-F238E27FC236}">
                  <a16:creationId xmlns:a16="http://schemas.microsoft.com/office/drawing/2014/main" id="{4AFCE9D9-35CD-49ED-924D-94494083B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8977" y="1839728"/>
              <a:ext cx="3156585" cy="1653540"/>
            </a:xfrm>
            <a:prstGeom prst="rect">
              <a:avLst/>
            </a:prstGeom>
          </p:spPr>
        </p:pic>
        <p:sp>
          <p:nvSpPr>
            <p:cNvPr id="18" name="CasellaDiTesto 17">
              <a:extLst>
                <a:ext uri="{FF2B5EF4-FFF2-40B4-BE49-F238E27FC236}">
                  <a16:creationId xmlns:a16="http://schemas.microsoft.com/office/drawing/2014/main" id="{2AB5D197-6B6F-47E3-B25A-DA9C305684F8}"/>
                </a:ext>
              </a:extLst>
            </p:cNvPr>
            <p:cNvSpPr txBox="1"/>
            <p:nvPr/>
          </p:nvSpPr>
          <p:spPr>
            <a:xfrm>
              <a:off x="7360421" y="1420082"/>
              <a:ext cx="3693695" cy="369332"/>
            </a:xfrm>
            <a:prstGeom prst="rect">
              <a:avLst/>
            </a:prstGeom>
            <a:noFill/>
          </p:spPr>
          <p:txBody>
            <a:bodyPr wrap="square" rtlCol="0">
              <a:spAutoFit/>
            </a:bodyPr>
            <a:lstStyle/>
            <a:p>
              <a:r>
                <a:rPr lang="it-IT" dirty="0"/>
                <a:t>Contenuto attuale dei registri Reg File</a:t>
              </a:r>
            </a:p>
          </p:txBody>
        </p:sp>
      </p:grpSp>
      <p:grpSp>
        <p:nvGrpSpPr>
          <p:cNvPr id="14" name="Gruppo 13">
            <a:extLst>
              <a:ext uri="{FF2B5EF4-FFF2-40B4-BE49-F238E27FC236}">
                <a16:creationId xmlns:a16="http://schemas.microsoft.com/office/drawing/2014/main" id="{D2F011F9-9F53-4AD4-AF47-AD848431D946}"/>
              </a:ext>
            </a:extLst>
          </p:cNvPr>
          <p:cNvGrpSpPr/>
          <p:nvPr/>
        </p:nvGrpSpPr>
        <p:grpSpPr>
          <a:xfrm>
            <a:off x="6645442" y="1720678"/>
            <a:ext cx="3554799" cy="2333963"/>
            <a:chOff x="1848853" y="3848308"/>
            <a:chExt cx="3372853" cy="2207583"/>
          </a:xfrm>
        </p:grpSpPr>
        <p:pic>
          <p:nvPicPr>
            <p:cNvPr id="11" name="Immagine 10">
              <a:extLst>
                <a:ext uri="{FF2B5EF4-FFF2-40B4-BE49-F238E27FC236}">
                  <a16:creationId xmlns:a16="http://schemas.microsoft.com/office/drawing/2014/main" id="{B7EFC973-B96E-4B49-9826-D191D3AF9C3F}"/>
                </a:ext>
              </a:extLst>
            </p:cNvPr>
            <p:cNvPicPr>
              <a:picLocks noChangeAspect="1"/>
            </p:cNvPicPr>
            <p:nvPr/>
          </p:nvPicPr>
          <p:blipFill rotWithShape="1">
            <a:blip r:embed="rId3"/>
            <a:srcRect l="22148" r="22867" b="10960"/>
            <a:stretch/>
          </p:blipFill>
          <p:spPr>
            <a:xfrm>
              <a:off x="1848853" y="4327117"/>
              <a:ext cx="3372853" cy="1728774"/>
            </a:xfrm>
            <a:prstGeom prst="rect">
              <a:avLst/>
            </a:prstGeom>
          </p:spPr>
        </p:pic>
        <p:sp>
          <p:nvSpPr>
            <p:cNvPr id="19" name="CasellaDiTesto 18">
              <a:extLst>
                <a:ext uri="{FF2B5EF4-FFF2-40B4-BE49-F238E27FC236}">
                  <a16:creationId xmlns:a16="http://schemas.microsoft.com/office/drawing/2014/main" id="{1409FBDB-C5C6-4B04-B194-F2A86DCAA49C}"/>
                </a:ext>
              </a:extLst>
            </p:cNvPr>
            <p:cNvSpPr txBox="1"/>
            <p:nvPr/>
          </p:nvSpPr>
          <p:spPr>
            <a:xfrm>
              <a:off x="2388266" y="3848308"/>
              <a:ext cx="2481433" cy="388066"/>
            </a:xfrm>
            <a:prstGeom prst="rect">
              <a:avLst/>
            </a:prstGeom>
            <a:noFill/>
          </p:spPr>
          <p:txBody>
            <a:bodyPr wrap="square" rtlCol="0">
              <a:spAutoFit/>
            </a:bodyPr>
            <a:lstStyle/>
            <a:p>
              <a:r>
                <a:rPr lang="it-IT" dirty="0"/>
                <a:t>Caso a 16 bit (SIMD=0)</a:t>
              </a:r>
            </a:p>
          </p:txBody>
        </p:sp>
      </p:grpSp>
      <p:grpSp>
        <p:nvGrpSpPr>
          <p:cNvPr id="28" name="Gruppo 27">
            <a:extLst>
              <a:ext uri="{FF2B5EF4-FFF2-40B4-BE49-F238E27FC236}">
                <a16:creationId xmlns:a16="http://schemas.microsoft.com/office/drawing/2014/main" id="{2DABBCC2-246C-4A8A-B933-B55223A1E9F6}"/>
              </a:ext>
            </a:extLst>
          </p:cNvPr>
          <p:cNvGrpSpPr/>
          <p:nvPr/>
        </p:nvGrpSpPr>
        <p:grpSpPr>
          <a:xfrm>
            <a:off x="1010507" y="3971542"/>
            <a:ext cx="3693695" cy="2406055"/>
            <a:chOff x="234643" y="3626712"/>
            <a:chExt cx="3693695" cy="2406055"/>
          </a:xfrm>
        </p:grpSpPr>
        <p:sp>
          <p:nvSpPr>
            <p:cNvPr id="17" name="CasellaDiTesto 16">
              <a:extLst>
                <a:ext uri="{FF2B5EF4-FFF2-40B4-BE49-F238E27FC236}">
                  <a16:creationId xmlns:a16="http://schemas.microsoft.com/office/drawing/2014/main" id="{1BC98558-3B5F-4994-8DFA-C70808837928}"/>
                </a:ext>
              </a:extLst>
            </p:cNvPr>
            <p:cNvSpPr txBox="1"/>
            <p:nvPr/>
          </p:nvSpPr>
          <p:spPr>
            <a:xfrm>
              <a:off x="234643" y="3626712"/>
              <a:ext cx="3693695" cy="923330"/>
            </a:xfrm>
            <a:prstGeom prst="rect">
              <a:avLst/>
            </a:prstGeom>
            <a:noFill/>
          </p:spPr>
          <p:txBody>
            <a:bodyPr wrap="square" rtlCol="0">
              <a:spAutoFit/>
            </a:bodyPr>
            <a:lstStyle/>
            <a:p>
              <a:r>
                <a:rPr lang="it-IT" dirty="0"/>
                <a:t>Convoluzione attorno ai pixel 10 e 11</a:t>
              </a:r>
            </a:p>
            <a:p>
              <a:pPr algn="ctr"/>
              <a:r>
                <a:rPr lang="it-IT" dirty="0"/>
                <a:t>Finestre desiderate</a:t>
              </a:r>
            </a:p>
            <a:p>
              <a:pPr algn="ctr"/>
              <a:r>
                <a:rPr lang="it-IT" dirty="0"/>
                <a:t>SIMD = 1</a:t>
              </a:r>
            </a:p>
          </p:txBody>
        </p:sp>
        <p:pic>
          <p:nvPicPr>
            <p:cNvPr id="22" name="Immagine 21">
              <a:extLst>
                <a:ext uri="{FF2B5EF4-FFF2-40B4-BE49-F238E27FC236}">
                  <a16:creationId xmlns:a16="http://schemas.microsoft.com/office/drawing/2014/main" id="{B6FCE496-00C1-4263-BCBB-31492590C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68" y="4550042"/>
              <a:ext cx="2830195" cy="1482725"/>
            </a:xfrm>
            <a:prstGeom prst="rect">
              <a:avLst/>
            </a:prstGeom>
          </p:spPr>
        </p:pic>
      </p:grpSp>
      <p:grpSp>
        <p:nvGrpSpPr>
          <p:cNvPr id="27" name="Gruppo 26">
            <a:extLst>
              <a:ext uri="{FF2B5EF4-FFF2-40B4-BE49-F238E27FC236}">
                <a16:creationId xmlns:a16="http://schemas.microsoft.com/office/drawing/2014/main" id="{93C201FF-7481-4301-BE08-287CFD3E7862}"/>
              </a:ext>
            </a:extLst>
          </p:cNvPr>
          <p:cNvGrpSpPr/>
          <p:nvPr/>
        </p:nvGrpSpPr>
        <p:grpSpPr>
          <a:xfrm>
            <a:off x="5466348" y="4275399"/>
            <a:ext cx="6030829" cy="2582601"/>
            <a:chOff x="6164179" y="4658863"/>
            <a:chExt cx="5854366" cy="2183134"/>
          </a:xfrm>
        </p:grpSpPr>
        <p:pic>
          <p:nvPicPr>
            <p:cNvPr id="25" name="Immagine 24">
              <a:extLst>
                <a:ext uri="{FF2B5EF4-FFF2-40B4-BE49-F238E27FC236}">
                  <a16:creationId xmlns:a16="http://schemas.microsoft.com/office/drawing/2014/main" id="{F65887DF-4DC8-4960-8DCB-64A08098B783}"/>
                </a:ext>
              </a:extLst>
            </p:cNvPr>
            <p:cNvPicPr>
              <a:picLocks noChangeAspect="1"/>
            </p:cNvPicPr>
            <p:nvPr/>
          </p:nvPicPr>
          <p:blipFill>
            <a:blip r:embed="rId5"/>
            <a:stretch>
              <a:fillRect/>
            </a:stretch>
          </p:blipFill>
          <p:spPr>
            <a:xfrm>
              <a:off x="6164179" y="5137322"/>
              <a:ext cx="5854366" cy="1704675"/>
            </a:xfrm>
            <a:prstGeom prst="rect">
              <a:avLst/>
            </a:prstGeom>
          </p:spPr>
        </p:pic>
        <p:sp>
          <p:nvSpPr>
            <p:cNvPr id="26" name="CasellaDiTesto 25">
              <a:extLst>
                <a:ext uri="{FF2B5EF4-FFF2-40B4-BE49-F238E27FC236}">
                  <a16:creationId xmlns:a16="http://schemas.microsoft.com/office/drawing/2014/main" id="{F984B830-E1D5-4E2F-8905-F1EF8771D03C}"/>
                </a:ext>
              </a:extLst>
            </p:cNvPr>
            <p:cNvSpPr txBox="1"/>
            <p:nvPr/>
          </p:nvSpPr>
          <p:spPr>
            <a:xfrm>
              <a:off x="8180387" y="4658863"/>
              <a:ext cx="2189407" cy="369332"/>
            </a:xfrm>
            <a:prstGeom prst="rect">
              <a:avLst/>
            </a:prstGeom>
            <a:noFill/>
          </p:spPr>
          <p:txBody>
            <a:bodyPr wrap="square" rtlCol="0">
              <a:spAutoFit/>
            </a:bodyPr>
            <a:lstStyle/>
            <a:p>
              <a:r>
                <a:rPr lang="it-IT" dirty="0"/>
                <a:t>Caso a 8 bit (SIMD=1)</a:t>
              </a:r>
            </a:p>
          </p:txBody>
        </p:sp>
      </p:grpSp>
    </p:spTree>
    <p:extLst>
      <p:ext uri="{BB962C8B-B14F-4D97-AF65-F5344CB8AC3E}">
        <p14:creationId xmlns:p14="http://schemas.microsoft.com/office/powerpoint/2010/main" val="399056382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800</Words>
  <Application>Microsoft Office PowerPoint</Application>
  <PresentationFormat>Widescreen</PresentationFormat>
  <Paragraphs>114</Paragraphs>
  <Slides>26</Slides>
  <Notes>0</Notes>
  <HiddenSlides>0</HiddenSlides>
  <MMClips>0</MMClips>
  <ScaleCrop>false</ScaleCrop>
  <HeadingPairs>
    <vt:vector size="8" baseType="variant">
      <vt:variant>
        <vt:lpstr>Caratteri utilizzati</vt:lpstr>
      </vt:variant>
      <vt:variant>
        <vt:i4>5</vt:i4>
      </vt:variant>
      <vt:variant>
        <vt:lpstr>Tema</vt:lpstr>
      </vt:variant>
      <vt:variant>
        <vt:i4>1</vt:i4>
      </vt:variant>
      <vt:variant>
        <vt:lpstr>Server OLE incorporati</vt:lpstr>
      </vt:variant>
      <vt:variant>
        <vt:i4>1</vt:i4>
      </vt:variant>
      <vt:variant>
        <vt:lpstr>Titoli diapositive</vt:lpstr>
      </vt:variant>
      <vt:variant>
        <vt:i4>26</vt:i4>
      </vt:variant>
    </vt:vector>
  </HeadingPairs>
  <TitlesOfParts>
    <vt:vector size="33" baseType="lpstr">
      <vt:lpstr>Arial</vt:lpstr>
      <vt:lpstr>Calibri</vt:lpstr>
      <vt:lpstr>Calibri Light</vt:lpstr>
      <vt:lpstr>Cambria Math</vt:lpstr>
      <vt:lpstr>Symbol</vt:lpstr>
      <vt:lpstr>Tema di Office</vt:lpstr>
      <vt:lpstr>Unknown</vt:lpstr>
      <vt:lpstr>Progettazione, implementazione e simulazione su Vivado di un Convolutore SIMD 3x3</vt:lpstr>
      <vt:lpstr>FILTRAGGIO NEL DOMINIO SPAZIO (1/2)</vt:lpstr>
      <vt:lpstr>FILTRAGGIO NEL DOMINIO SPAZIO (2/2)</vt:lpstr>
      <vt:lpstr>CONVOLUTORE SIMD 3X3</vt:lpstr>
      <vt:lpstr>CONVOLUTORE (1/5)</vt:lpstr>
      <vt:lpstr>CONVOLUTORE (2/5): Reg File </vt:lpstr>
      <vt:lpstr>CONVOLUTORE (3/5): Padding </vt:lpstr>
      <vt:lpstr>CONVOLUTORE (4/5): SIMD </vt:lpstr>
      <vt:lpstr>CONVOLUTORE (5/5): SIMD </vt:lpstr>
      <vt:lpstr>Convolutore: Moltiplicatore Carta e Penna (1/3)</vt:lpstr>
      <vt:lpstr>Convolutore: Moltiplicatore Carta e Penna (2/3)</vt:lpstr>
      <vt:lpstr>Convolutore:Moltiplicatore Carta e Penna (3/3)</vt:lpstr>
      <vt:lpstr>Convolutore: Somma Finale</vt:lpstr>
      <vt:lpstr>Convolutore: Somma Finale</vt:lpstr>
      <vt:lpstr>FSM(1/3)</vt:lpstr>
      <vt:lpstr>FSM(2/3)</vt:lpstr>
      <vt:lpstr>FSM</vt:lpstr>
      <vt:lpstr>FSM</vt:lpstr>
      <vt:lpstr>FSM</vt:lpstr>
      <vt:lpstr>TIMING POST IMPLEMENTATION</vt:lpstr>
      <vt:lpstr>RISULTATI E CONFRONTI: Prestazioni</vt:lpstr>
      <vt:lpstr>RISULTATI E CONFRONTI: Prestazioni</vt:lpstr>
      <vt:lpstr>RISULTATI E CONFRONTI: Prestazioni</vt:lpstr>
      <vt:lpstr>RISULTATI E CONFRONTI</vt:lpstr>
      <vt:lpstr>RISULTATI E CONFRONTI</vt:lpstr>
      <vt:lpstr>RISULTATI E CONFRONTI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MATTEO CANNISTRA'</dc:creator>
  <cp:lastModifiedBy>andrea alecce</cp:lastModifiedBy>
  <cp:revision>7</cp:revision>
  <dcterms:created xsi:type="dcterms:W3CDTF">2021-11-03T20:49:51Z</dcterms:created>
  <dcterms:modified xsi:type="dcterms:W3CDTF">2021-11-04T12:05:28Z</dcterms:modified>
</cp:coreProperties>
</file>